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oppins Bold" charset="1" panose="00000800000000000000"/>
      <p:regular r:id="rId27"/>
    </p:embeddedFont>
    <p:embeddedFont>
      <p:font typeface="Poppins" charset="1" panose="00000500000000000000"/>
      <p:regular r:id="rId28"/>
    </p:embeddedFont>
    <p:embeddedFont>
      <p:font typeface="Poppins Semi-Bold" charset="1" panose="00000700000000000000"/>
      <p:regular r:id="rId29"/>
    </p:embeddedFont>
    <p:embeddedFont>
      <p:font typeface="Poppins Semi-Bold Italics" charset="1" panose="00000700000000000000"/>
      <p:regular r:id="rId30"/>
    </p:embeddedFont>
    <p:embeddedFont>
      <p:font typeface="Poppins Medium" charset="1" panose="000006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http://www.nyc.gov/site/tlc/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6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6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8.jpeg" Type="http://schemas.openxmlformats.org/officeDocument/2006/relationships/image"/><Relationship Id="rId5" Target="../media/image59.jpeg" Type="http://schemas.openxmlformats.org/officeDocument/2006/relationships/image"/><Relationship Id="rId6" Target="../media/image60.jpe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6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65.png" Type="http://schemas.openxmlformats.org/officeDocument/2006/relationships/image"/><Relationship Id="rId14" Target="../media/image66.svg" Type="http://schemas.openxmlformats.org/officeDocument/2006/relationships/image"/><Relationship Id="rId15" Target="../media/image14.png" Type="http://schemas.openxmlformats.org/officeDocument/2006/relationships/image"/><Relationship Id="rId16" Target="../media/image67.png" Type="http://schemas.openxmlformats.org/officeDocument/2006/relationships/image"/><Relationship Id="rId17" Target="../media/image68.svg" Type="http://schemas.openxmlformats.org/officeDocument/2006/relationships/image"/><Relationship Id="rId18" Target="../media/image69.png" Type="http://schemas.openxmlformats.org/officeDocument/2006/relationships/image"/><Relationship Id="rId19" Target="../media/image70.svg" Type="http://schemas.openxmlformats.org/officeDocument/2006/relationships/image"/><Relationship Id="rId2" Target="../media/image1.png" Type="http://schemas.openxmlformats.org/officeDocument/2006/relationships/image"/><Relationship Id="rId20" Target="https://github.com/alfcvean" TargetMode="External" Type="http://schemas.openxmlformats.org/officeDocument/2006/relationships/hyperlink"/><Relationship Id="rId21" Target="mailto:alfriandocv@gmail.com" TargetMode="External" Type="http://schemas.openxmlformats.org/officeDocument/2006/relationships/hyperlink"/><Relationship Id="rId22" Target="http://www.linkedin.com/in/alfriandocvean" TargetMode="External" Type="http://schemas.openxmlformats.org/officeDocument/2006/relationships/hyperlink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jpeg" Type="http://schemas.openxmlformats.org/officeDocument/2006/relationships/image"/><Relationship Id="rId9" Target="http://www.nyc.gov/site/tlc/about/tlc-leadership.page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1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85693">
            <a:off x="-2890288" y="-3033809"/>
            <a:ext cx="8534093" cy="8555482"/>
          </a:xfrm>
          <a:custGeom>
            <a:avLst/>
            <a:gdLst/>
            <a:ahLst/>
            <a:cxnLst/>
            <a:rect r="r" b="b" t="t" l="l"/>
            <a:pathLst>
              <a:path h="8555482" w="8534093">
                <a:moveTo>
                  <a:pt x="8534093" y="0"/>
                </a:moveTo>
                <a:lnTo>
                  <a:pt x="0" y="0"/>
                </a:lnTo>
                <a:lnTo>
                  <a:pt x="0" y="8555481"/>
                </a:lnTo>
                <a:lnTo>
                  <a:pt x="8534093" y="8555481"/>
                </a:lnTo>
                <a:lnTo>
                  <a:pt x="8534093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71689" y="5345699"/>
            <a:ext cx="9901778" cy="599094"/>
            <a:chOff x="0" y="0"/>
            <a:chExt cx="2471078" cy="1495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71078" cy="149509"/>
            </a:xfrm>
            <a:custGeom>
              <a:avLst/>
              <a:gdLst/>
              <a:ahLst/>
              <a:cxnLst/>
              <a:rect r="r" b="b" t="t" l="l"/>
              <a:pathLst>
                <a:path h="149509" w="2471078">
                  <a:moveTo>
                    <a:pt x="39875" y="0"/>
                  </a:moveTo>
                  <a:lnTo>
                    <a:pt x="2431203" y="0"/>
                  </a:lnTo>
                  <a:cubicBezTo>
                    <a:pt x="2441779" y="0"/>
                    <a:pt x="2451921" y="4201"/>
                    <a:pt x="2459399" y="11679"/>
                  </a:cubicBezTo>
                  <a:cubicBezTo>
                    <a:pt x="2466877" y="19157"/>
                    <a:pt x="2471078" y="29300"/>
                    <a:pt x="2471078" y="39875"/>
                  </a:cubicBezTo>
                  <a:lnTo>
                    <a:pt x="2471078" y="109634"/>
                  </a:lnTo>
                  <a:cubicBezTo>
                    <a:pt x="2471078" y="120210"/>
                    <a:pt x="2466877" y="130352"/>
                    <a:pt x="2459399" y="137830"/>
                  </a:cubicBezTo>
                  <a:cubicBezTo>
                    <a:pt x="2451921" y="145308"/>
                    <a:pt x="2441779" y="149509"/>
                    <a:pt x="2431203" y="149509"/>
                  </a:cubicBezTo>
                  <a:lnTo>
                    <a:pt x="39875" y="149509"/>
                  </a:lnTo>
                  <a:cubicBezTo>
                    <a:pt x="29300" y="149509"/>
                    <a:pt x="19157" y="145308"/>
                    <a:pt x="11679" y="137830"/>
                  </a:cubicBezTo>
                  <a:cubicBezTo>
                    <a:pt x="4201" y="130352"/>
                    <a:pt x="0" y="120210"/>
                    <a:pt x="0" y="109634"/>
                  </a:cubicBezTo>
                  <a:lnTo>
                    <a:pt x="0" y="39875"/>
                  </a:lnTo>
                  <a:cubicBezTo>
                    <a:pt x="0" y="29300"/>
                    <a:pt x="4201" y="19157"/>
                    <a:pt x="11679" y="11679"/>
                  </a:cubicBezTo>
                  <a:cubicBezTo>
                    <a:pt x="19157" y="4201"/>
                    <a:pt x="29300" y="0"/>
                    <a:pt x="39875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471078" cy="216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5703631" y="3268437"/>
            <a:ext cx="11352394" cy="4154525"/>
          </a:xfrm>
          <a:custGeom>
            <a:avLst/>
            <a:gdLst/>
            <a:ahLst/>
            <a:cxnLst/>
            <a:rect r="r" b="b" t="t" l="l"/>
            <a:pathLst>
              <a:path h="4154525" w="11352394">
                <a:moveTo>
                  <a:pt x="0" y="0"/>
                </a:moveTo>
                <a:lnTo>
                  <a:pt x="11352394" y="0"/>
                </a:lnTo>
                <a:lnTo>
                  <a:pt x="11352394" y="4154525"/>
                </a:lnTo>
                <a:lnTo>
                  <a:pt x="0" y="4154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10" t="0" r="0" b="-1168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94677" y="8631294"/>
            <a:ext cx="11534968" cy="1153496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21930" y="-701147"/>
            <a:ext cx="12265685" cy="12428862"/>
            <a:chOff x="0" y="0"/>
            <a:chExt cx="812800" cy="8236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23613"/>
            </a:xfrm>
            <a:custGeom>
              <a:avLst/>
              <a:gdLst/>
              <a:ahLst/>
              <a:cxnLst/>
              <a:rect r="r" b="b" t="t" l="l"/>
              <a:pathLst>
                <a:path h="823613" w="812800">
                  <a:moveTo>
                    <a:pt x="406400" y="0"/>
                  </a:moveTo>
                  <a:cubicBezTo>
                    <a:pt x="181951" y="0"/>
                    <a:pt x="0" y="184372"/>
                    <a:pt x="0" y="411807"/>
                  </a:cubicBezTo>
                  <a:cubicBezTo>
                    <a:pt x="0" y="639241"/>
                    <a:pt x="181951" y="823613"/>
                    <a:pt x="406400" y="823613"/>
                  </a:cubicBezTo>
                  <a:cubicBezTo>
                    <a:pt x="630849" y="823613"/>
                    <a:pt x="812800" y="639241"/>
                    <a:pt x="812800" y="411807"/>
                  </a:cubicBezTo>
                  <a:cubicBezTo>
                    <a:pt x="812800" y="18437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1064" t="0" r="-31064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-4317171">
            <a:off x="7473988" y="4370398"/>
            <a:ext cx="7762520" cy="5599342"/>
          </a:xfrm>
          <a:custGeom>
            <a:avLst/>
            <a:gdLst/>
            <a:ahLst/>
            <a:cxnLst/>
            <a:rect r="r" b="b" t="t" l="l"/>
            <a:pathLst>
              <a:path h="5599342" w="7762520">
                <a:moveTo>
                  <a:pt x="0" y="0"/>
                </a:moveTo>
                <a:lnTo>
                  <a:pt x="7762520" y="0"/>
                </a:lnTo>
                <a:lnTo>
                  <a:pt x="7762520" y="5599342"/>
                </a:lnTo>
                <a:lnTo>
                  <a:pt x="0" y="55993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105002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655283" y="-1425899"/>
            <a:ext cx="1752322" cy="175232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true" flipV="false" rot="-5863608">
            <a:off x="16051914" y="-192690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3942056" y="0"/>
                </a:moveTo>
                <a:lnTo>
                  <a:pt x="0" y="0"/>
                </a:lnTo>
                <a:lnTo>
                  <a:pt x="0" y="3338166"/>
                </a:lnTo>
                <a:lnTo>
                  <a:pt x="3942056" y="3338166"/>
                </a:lnTo>
                <a:lnTo>
                  <a:pt x="394205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4855005">
            <a:off x="16011530" y="7184759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0"/>
                </a:moveTo>
                <a:lnTo>
                  <a:pt x="3942056" y="0"/>
                </a:lnTo>
                <a:lnTo>
                  <a:pt x="3942056" y="3338167"/>
                </a:lnTo>
                <a:lnTo>
                  <a:pt x="0" y="33381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38838" y="8680112"/>
            <a:ext cx="775987" cy="775987"/>
          </a:xfrm>
          <a:custGeom>
            <a:avLst/>
            <a:gdLst/>
            <a:ahLst/>
            <a:cxnLst/>
            <a:rect r="r" b="b" t="t" l="l"/>
            <a:pathLst>
              <a:path h="775987" w="775987">
                <a:moveTo>
                  <a:pt x="0" y="0"/>
                </a:moveTo>
                <a:lnTo>
                  <a:pt x="775987" y="0"/>
                </a:lnTo>
                <a:lnTo>
                  <a:pt x="775987" y="775987"/>
                </a:lnTo>
                <a:lnTo>
                  <a:pt x="0" y="7759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15328" y="-132540"/>
            <a:ext cx="2187297" cy="2187297"/>
          </a:xfrm>
          <a:custGeom>
            <a:avLst/>
            <a:gdLst/>
            <a:ahLst/>
            <a:cxnLst/>
            <a:rect r="r" b="b" t="t" l="l"/>
            <a:pathLst>
              <a:path h="2187297" w="2187297">
                <a:moveTo>
                  <a:pt x="0" y="0"/>
                </a:moveTo>
                <a:lnTo>
                  <a:pt x="2187296" y="0"/>
                </a:lnTo>
                <a:lnTo>
                  <a:pt x="2187296" y="2187296"/>
                </a:lnTo>
                <a:lnTo>
                  <a:pt x="0" y="218729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15328" y="2245256"/>
            <a:ext cx="8828672" cy="284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64"/>
              </a:lnSpc>
            </a:pPr>
            <a:r>
              <a:rPr lang="en-US" sz="7974" b="true">
                <a:solidFill>
                  <a:srgbClr val="0C3E80"/>
                </a:solidFill>
                <a:latin typeface="Poppins Bold"/>
                <a:ea typeface="Poppins Bold"/>
                <a:cs typeface="Poppins Bold"/>
                <a:sym typeface="Poppins Bold"/>
              </a:rPr>
              <a:t>TRIP EFFICIENCY STRATEGY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3845" y="6066725"/>
            <a:ext cx="2465355" cy="45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5"/>
              </a:lnSpc>
            </a:pPr>
            <a:r>
              <a:rPr lang="en-US" sz="256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Presented By: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13845" y="6639665"/>
            <a:ext cx="8793760" cy="1636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5"/>
              </a:lnSpc>
            </a:pPr>
            <a:r>
              <a:rPr lang="en-US" sz="3068" b="true">
                <a:solidFill>
                  <a:srgbClr val="0D3F83"/>
                </a:solidFill>
                <a:latin typeface="Poppins Bold"/>
                <a:ea typeface="Poppins Bold"/>
                <a:cs typeface="Poppins Bold"/>
                <a:sym typeface="Poppins Bold"/>
              </a:rPr>
              <a:t>Alfriando C Vean</a:t>
            </a:r>
          </a:p>
          <a:p>
            <a:pPr algn="l">
              <a:lnSpc>
                <a:spcPts val="4295"/>
              </a:lnSpc>
            </a:pPr>
          </a:p>
          <a:p>
            <a:pPr algn="l">
              <a:lnSpc>
                <a:spcPts val="4295"/>
              </a:lnSpc>
            </a:pPr>
            <a:r>
              <a:rPr lang="en-US" sz="3068" b="true">
                <a:solidFill>
                  <a:srgbClr val="0D3F83"/>
                </a:solidFill>
                <a:latin typeface="Poppins Bold"/>
                <a:ea typeface="Poppins Bold"/>
                <a:cs typeface="Poppins Bold"/>
                <a:sym typeface="Poppins Bold"/>
              </a:rPr>
              <a:t>NYC TLC Strategic Planning Team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24905" y="8609498"/>
            <a:ext cx="3825723" cy="458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5"/>
              </a:lnSpc>
            </a:pPr>
            <a:r>
              <a:rPr lang="en-US" sz="256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Visit Our Website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24905" y="9049055"/>
            <a:ext cx="4306895" cy="45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5"/>
              </a:lnSpc>
            </a:pPr>
            <a:r>
              <a:rPr lang="en-US" sz="2568" u="sng">
                <a:solidFill>
                  <a:srgbClr val="1C56A4"/>
                </a:solidFill>
                <a:latin typeface="Poppins"/>
                <a:ea typeface="Poppins"/>
                <a:cs typeface="Poppins"/>
                <a:sym typeface="Poppins"/>
                <a:hlinkClick r:id="rId16" tooltip="http://www.nyc.gov/site/tlc/"/>
              </a:rPr>
              <a:t>NYC TLC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58235" y="7261648"/>
            <a:ext cx="576576" cy="45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68" b="true">
                <a:solidFill>
                  <a:srgbClr val="0D3F83"/>
                </a:solidFill>
                <a:latin typeface="Poppins Bold"/>
                <a:ea typeface="Poppins Bold"/>
                <a:cs typeface="Poppins Bold"/>
                <a:sym typeface="Poppins Bold"/>
              </a:rPr>
              <a:t>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09578" y="5399350"/>
            <a:ext cx="4423073" cy="425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3"/>
              </a:lnSpc>
              <a:spcBef>
                <a:spcPct val="0"/>
              </a:spcBef>
            </a:pPr>
            <a:r>
              <a:rPr lang="en-US" b="true" sz="238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Based on January 2023 Data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85693">
            <a:off x="-2890288" y="-3033809"/>
            <a:ext cx="8534093" cy="8555482"/>
          </a:xfrm>
          <a:custGeom>
            <a:avLst/>
            <a:gdLst/>
            <a:ahLst/>
            <a:cxnLst/>
            <a:rect r="r" b="b" t="t" l="l"/>
            <a:pathLst>
              <a:path h="8555482" w="8534093">
                <a:moveTo>
                  <a:pt x="8534093" y="0"/>
                </a:moveTo>
                <a:lnTo>
                  <a:pt x="0" y="0"/>
                </a:lnTo>
                <a:lnTo>
                  <a:pt x="0" y="8555481"/>
                </a:lnTo>
                <a:lnTo>
                  <a:pt x="8534093" y="8555481"/>
                </a:lnTo>
                <a:lnTo>
                  <a:pt x="8534093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703631" y="3268437"/>
            <a:ext cx="11352394" cy="4154525"/>
          </a:xfrm>
          <a:custGeom>
            <a:avLst/>
            <a:gdLst/>
            <a:ahLst/>
            <a:cxnLst/>
            <a:rect r="r" b="b" t="t" l="l"/>
            <a:pathLst>
              <a:path h="4154525" w="11352394">
                <a:moveTo>
                  <a:pt x="0" y="0"/>
                </a:moveTo>
                <a:lnTo>
                  <a:pt x="11352394" y="0"/>
                </a:lnTo>
                <a:lnTo>
                  <a:pt x="11352394" y="4154525"/>
                </a:lnTo>
                <a:lnTo>
                  <a:pt x="0" y="4154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10" t="0" r="0" b="-1168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994677" y="8631294"/>
            <a:ext cx="11534968" cy="1153496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721930" y="-701147"/>
            <a:ext cx="12265685" cy="12428862"/>
            <a:chOff x="0" y="0"/>
            <a:chExt cx="812800" cy="8236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23613"/>
            </a:xfrm>
            <a:custGeom>
              <a:avLst/>
              <a:gdLst/>
              <a:ahLst/>
              <a:cxnLst/>
              <a:rect r="r" b="b" t="t" l="l"/>
              <a:pathLst>
                <a:path h="823613" w="812800">
                  <a:moveTo>
                    <a:pt x="406400" y="0"/>
                  </a:moveTo>
                  <a:cubicBezTo>
                    <a:pt x="181951" y="0"/>
                    <a:pt x="0" y="184372"/>
                    <a:pt x="0" y="411807"/>
                  </a:cubicBezTo>
                  <a:cubicBezTo>
                    <a:pt x="0" y="639241"/>
                    <a:pt x="181951" y="823613"/>
                    <a:pt x="406400" y="823613"/>
                  </a:cubicBezTo>
                  <a:cubicBezTo>
                    <a:pt x="630849" y="823613"/>
                    <a:pt x="812800" y="639241"/>
                    <a:pt x="812800" y="411807"/>
                  </a:cubicBezTo>
                  <a:cubicBezTo>
                    <a:pt x="812800" y="18437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0570" t="0" r="-5057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4317171">
            <a:off x="7473988" y="4370398"/>
            <a:ext cx="7762520" cy="5599342"/>
          </a:xfrm>
          <a:custGeom>
            <a:avLst/>
            <a:gdLst/>
            <a:ahLst/>
            <a:cxnLst/>
            <a:rect r="r" b="b" t="t" l="l"/>
            <a:pathLst>
              <a:path h="5599342" w="7762520">
                <a:moveTo>
                  <a:pt x="0" y="0"/>
                </a:moveTo>
                <a:lnTo>
                  <a:pt x="7762520" y="0"/>
                </a:lnTo>
                <a:lnTo>
                  <a:pt x="7762520" y="5599342"/>
                </a:lnTo>
                <a:lnTo>
                  <a:pt x="0" y="55993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105002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655283" y="-1425899"/>
            <a:ext cx="1752322" cy="175232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-5863608">
            <a:off x="16051914" y="-192690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3942056" y="0"/>
                </a:moveTo>
                <a:lnTo>
                  <a:pt x="0" y="0"/>
                </a:lnTo>
                <a:lnTo>
                  <a:pt x="0" y="3338166"/>
                </a:lnTo>
                <a:lnTo>
                  <a:pt x="3942056" y="3338166"/>
                </a:lnTo>
                <a:lnTo>
                  <a:pt x="394205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855005">
            <a:off x="16011530" y="7184759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0"/>
                </a:moveTo>
                <a:lnTo>
                  <a:pt x="3942056" y="0"/>
                </a:lnTo>
                <a:lnTo>
                  <a:pt x="3942056" y="3338167"/>
                </a:lnTo>
                <a:lnTo>
                  <a:pt x="0" y="33381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5328" y="-132540"/>
            <a:ext cx="2187297" cy="2187297"/>
          </a:xfrm>
          <a:custGeom>
            <a:avLst/>
            <a:gdLst/>
            <a:ahLst/>
            <a:cxnLst/>
            <a:rect r="r" b="b" t="t" l="l"/>
            <a:pathLst>
              <a:path h="2187297" w="2187297">
                <a:moveTo>
                  <a:pt x="0" y="0"/>
                </a:moveTo>
                <a:lnTo>
                  <a:pt x="2187296" y="0"/>
                </a:lnTo>
                <a:lnTo>
                  <a:pt x="2187296" y="2187296"/>
                </a:lnTo>
                <a:lnTo>
                  <a:pt x="0" y="21872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93257" y="2821756"/>
            <a:ext cx="8828672" cy="1435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64"/>
              </a:lnSpc>
            </a:pPr>
            <a:r>
              <a:rPr lang="en-US" sz="7974" b="true">
                <a:solidFill>
                  <a:srgbClr val="0C3E80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</a:t>
            </a:r>
          </a:p>
        </p:txBody>
      </p:sp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6212524">
            <a:off x="-1439817" y="7501185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3338167"/>
                </a:moveTo>
                <a:lnTo>
                  <a:pt x="3942056" y="3338167"/>
                </a:lnTo>
                <a:lnTo>
                  <a:pt x="3942056" y="0"/>
                </a:lnTo>
                <a:lnTo>
                  <a:pt x="0" y="0"/>
                </a:lnTo>
                <a:lnTo>
                  <a:pt x="0" y="33381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3682" y="2367305"/>
            <a:ext cx="16696786" cy="899180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62038" y="848512"/>
            <a:ext cx="8729886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Bold"/>
                <a:ea typeface="Poppins Bold"/>
                <a:cs typeface="Poppins Bold"/>
                <a:sym typeface="Poppins Bold"/>
              </a:rPr>
              <a:t>Day’s Performances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7835427" y="9564963"/>
            <a:ext cx="0" cy="422525"/>
          </a:xfrm>
          <a:prstGeom prst="line">
            <a:avLst/>
          </a:prstGeom>
          <a:ln cap="flat" w="66675">
            <a:solidFill>
              <a:srgbClr val="FFC0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7397208" y="9564963"/>
            <a:ext cx="242094" cy="43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8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-5863608">
            <a:off x="16026974" y="112879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3942056" y="0"/>
                </a:moveTo>
                <a:lnTo>
                  <a:pt x="0" y="0"/>
                </a:lnTo>
                <a:lnTo>
                  <a:pt x="0" y="3338167"/>
                </a:lnTo>
                <a:lnTo>
                  <a:pt x="3942056" y="3338167"/>
                </a:lnTo>
                <a:lnTo>
                  <a:pt x="39420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57752" y="1952552"/>
            <a:ext cx="14921317" cy="126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3"/>
              </a:lnSpc>
              <a:spcBef>
                <a:spcPct val="0"/>
              </a:spcBef>
            </a:pPr>
            <a:r>
              <a:rPr lang="en-US" sz="23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Tuesday has the high</a:t>
            </a:r>
            <a:r>
              <a:rPr lang="en-US" sz="23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 dropoff counts, while weekends show reduced activity—indicating a need for optimized weekday allocation and potential weekend incentives.</a:t>
            </a:r>
          </a:p>
          <a:p>
            <a:pPr algn="just">
              <a:lnSpc>
                <a:spcPts val="3343"/>
              </a:lnSpc>
              <a:spcBef>
                <a:spcPct val="0"/>
              </a:spcBef>
            </a:pPr>
          </a:p>
        </p:txBody>
      </p:sp>
      <p:sp>
        <p:nvSpPr>
          <p:cNvPr name="AutoShape 9" id="9"/>
          <p:cNvSpPr/>
          <p:nvPr/>
        </p:nvSpPr>
        <p:spPr>
          <a:xfrm flipV="true">
            <a:off x="957460" y="24847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62038" y="364959"/>
            <a:ext cx="6410633" cy="30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6"/>
              </a:lnSpc>
            </a:pPr>
            <a:r>
              <a:rPr lang="en-US" b="true" sz="1996" spc="19">
                <a:solidFill>
                  <a:srgbClr val="000000">
                    <a:alpha val="5098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ANALYSIS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6212524">
            <a:off x="-1439817" y="7501185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3338167"/>
                </a:moveTo>
                <a:lnTo>
                  <a:pt x="3942056" y="3338167"/>
                </a:lnTo>
                <a:lnTo>
                  <a:pt x="3942056" y="0"/>
                </a:lnTo>
                <a:lnTo>
                  <a:pt x="0" y="0"/>
                </a:lnTo>
                <a:lnTo>
                  <a:pt x="0" y="33381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96805" y="1625804"/>
            <a:ext cx="19071138" cy="922175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799911"/>
            <a:ext cx="8729886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Bold"/>
                <a:ea typeface="Poppins Bold"/>
                <a:cs typeface="Poppins Bold"/>
                <a:sym typeface="Poppins Bold"/>
              </a:rPr>
              <a:t>Busiest Pickup Zone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7752" y="1843224"/>
            <a:ext cx="14921317" cy="844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3"/>
              </a:lnSpc>
              <a:spcBef>
                <a:spcPct val="0"/>
              </a:spcBef>
            </a:pPr>
            <a:r>
              <a:rPr lang="en-US" sz="23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Top zones like East Harlem North and South show consistently high demand. Prioritizing fleet deployment in these areas can significantly improve service efficiency and revenue.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7835427" y="9564963"/>
            <a:ext cx="0" cy="422525"/>
          </a:xfrm>
          <a:prstGeom prst="line">
            <a:avLst/>
          </a:prstGeom>
          <a:ln cap="flat" w="66675">
            <a:solidFill>
              <a:srgbClr val="FFC0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7418838" y="9564963"/>
            <a:ext cx="229989" cy="43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9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-5863608">
            <a:off x="16026974" y="112879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3942056" y="0"/>
                </a:moveTo>
                <a:lnTo>
                  <a:pt x="0" y="0"/>
                </a:lnTo>
                <a:lnTo>
                  <a:pt x="0" y="3338167"/>
                </a:lnTo>
                <a:lnTo>
                  <a:pt x="3942056" y="3338167"/>
                </a:lnTo>
                <a:lnTo>
                  <a:pt x="39420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957460" y="24847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62038" y="364959"/>
            <a:ext cx="6410633" cy="30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6"/>
              </a:lnSpc>
            </a:pPr>
            <a:r>
              <a:rPr lang="en-US" b="true" sz="1996" spc="19">
                <a:solidFill>
                  <a:srgbClr val="000000">
                    <a:alpha val="5098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ANALYSIS</a:t>
            </a:r>
          </a:p>
        </p:txBody>
      </p:sp>
    </p:spTree>
  </p:cSld>
  <p:clrMapOvr>
    <a:masterClrMapping/>
  </p:clrMapOvr>
  <p:transition spd="fast">
    <p:wipe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6212524">
            <a:off x="-1439817" y="7501185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3338167"/>
                </a:moveTo>
                <a:lnTo>
                  <a:pt x="3942056" y="3338167"/>
                </a:lnTo>
                <a:lnTo>
                  <a:pt x="3942056" y="0"/>
                </a:lnTo>
                <a:lnTo>
                  <a:pt x="0" y="0"/>
                </a:lnTo>
                <a:lnTo>
                  <a:pt x="0" y="33381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50940" y="2100657"/>
            <a:ext cx="18389879" cy="909925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48512"/>
            <a:ext cx="11827048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Bold"/>
                <a:ea typeface="Poppins Bold"/>
                <a:cs typeface="Poppins Bold"/>
                <a:sym typeface="Poppins Bold"/>
              </a:rPr>
              <a:t>Highest Quality Dropoff Zones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7835427" y="9564963"/>
            <a:ext cx="0" cy="422525"/>
          </a:xfrm>
          <a:prstGeom prst="line">
            <a:avLst/>
          </a:prstGeom>
          <a:ln cap="flat" w="66675">
            <a:solidFill>
              <a:srgbClr val="FFC0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7253738" y="9564963"/>
            <a:ext cx="385564" cy="43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-5863608">
            <a:off x="16026974" y="112879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3942056" y="0"/>
                </a:moveTo>
                <a:lnTo>
                  <a:pt x="0" y="0"/>
                </a:lnTo>
                <a:lnTo>
                  <a:pt x="0" y="3338167"/>
                </a:lnTo>
                <a:lnTo>
                  <a:pt x="3942056" y="3338167"/>
                </a:lnTo>
                <a:lnTo>
                  <a:pt x="39420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57752" y="2369829"/>
            <a:ext cx="14921317" cy="126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3"/>
              </a:lnSpc>
              <a:spcBef>
                <a:spcPct val="0"/>
              </a:spcBef>
            </a:pPr>
            <a:r>
              <a:rPr lang="en-US" sz="23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High-valu</a:t>
            </a:r>
            <a:r>
              <a:rPr lang="en-US" sz="23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 drop-off zones such as Newark Airport and Astoria Park suggest targeted pricing or premium service strategies.</a:t>
            </a:r>
          </a:p>
          <a:p>
            <a:pPr algn="just">
              <a:lnSpc>
                <a:spcPts val="3343"/>
              </a:lnSpc>
              <a:spcBef>
                <a:spcPct val="0"/>
              </a:spcBef>
            </a:pPr>
          </a:p>
        </p:txBody>
      </p:sp>
      <p:sp>
        <p:nvSpPr>
          <p:cNvPr name="AutoShape 9" id="9"/>
          <p:cNvSpPr/>
          <p:nvPr/>
        </p:nvSpPr>
        <p:spPr>
          <a:xfrm flipV="true">
            <a:off x="957460" y="24847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62038" y="364959"/>
            <a:ext cx="6410633" cy="30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6"/>
              </a:lnSpc>
            </a:pPr>
            <a:r>
              <a:rPr lang="en-US" b="true" sz="1996" spc="19">
                <a:solidFill>
                  <a:srgbClr val="000000">
                    <a:alpha val="5098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ANALYSIS</a:t>
            </a:r>
          </a:p>
        </p:txBody>
      </p:sp>
    </p:spTree>
  </p:cSld>
  <p:clrMapOvr>
    <a:masterClrMapping/>
  </p:clrMapOvr>
  <p:transition spd="fast">
    <p:wipe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6212524">
            <a:off x="-1439817" y="7501185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3338167"/>
                </a:moveTo>
                <a:lnTo>
                  <a:pt x="3942056" y="3338167"/>
                </a:lnTo>
                <a:lnTo>
                  <a:pt x="3942056" y="0"/>
                </a:lnTo>
                <a:lnTo>
                  <a:pt x="0" y="0"/>
                </a:lnTo>
                <a:lnTo>
                  <a:pt x="0" y="33381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6" y="1921702"/>
            <a:ext cx="18286327" cy="91671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48512"/>
            <a:ext cx="8729886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Bold"/>
                <a:ea typeface="Poppins Bold"/>
                <a:cs typeface="Poppins Bold"/>
                <a:sym typeface="Poppins Bold"/>
              </a:rPr>
              <a:t>Pickup Hour Trend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44919" y="4274681"/>
            <a:ext cx="551855" cy="399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3"/>
              </a:lnSpc>
              <a:spcBef>
                <a:spcPct val="0"/>
              </a:spcBef>
            </a:pPr>
            <a:r>
              <a:rPr lang="en-US" sz="22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4911</a:t>
            </a:r>
          </a:p>
        </p:txBody>
      </p:sp>
      <p:sp>
        <p:nvSpPr>
          <p:cNvPr name="AutoShape 6" id="6"/>
          <p:cNvSpPr/>
          <p:nvPr/>
        </p:nvSpPr>
        <p:spPr>
          <a:xfrm>
            <a:off x="12320847" y="4673764"/>
            <a:ext cx="0" cy="378895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true" flipV="false" rot="-5863608">
            <a:off x="16026974" y="112879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3942056" y="0"/>
                </a:moveTo>
                <a:lnTo>
                  <a:pt x="0" y="0"/>
                </a:lnTo>
                <a:lnTo>
                  <a:pt x="0" y="3338167"/>
                </a:lnTo>
                <a:lnTo>
                  <a:pt x="3942056" y="3338167"/>
                </a:lnTo>
                <a:lnTo>
                  <a:pt x="39420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17835427" y="9564963"/>
            <a:ext cx="0" cy="422525"/>
          </a:xfrm>
          <a:prstGeom prst="line">
            <a:avLst/>
          </a:prstGeom>
          <a:ln cap="flat" w="66675">
            <a:solidFill>
              <a:srgbClr val="FFC0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7355238" y="9564963"/>
            <a:ext cx="284063" cy="43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7752" y="2029565"/>
            <a:ext cx="14921317" cy="1682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3"/>
              </a:lnSpc>
              <a:spcBef>
                <a:spcPct val="0"/>
              </a:spcBef>
            </a:pPr>
            <a:r>
              <a:rPr lang="en-US" sz="23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3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eak pickups occur at 4 PM, suggesting high demand during afternoon hours—ideal for focused fleet deployment. Very low activity occurs between 12–6 AM.</a:t>
            </a:r>
          </a:p>
          <a:p>
            <a:pPr algn="just">
              <a:lnSpc>
                <a:spcPts val="3343"/>
              </a:lnSpc>
              <a:spcBef>
                <a:spcPct val="0"/>
              </a:spcBef>
            </a:pPr>
          </a:p>
          <a:p>
            <a:pPr algn="just">
              <a:lnSpc>
                <a:spcPts val="3343"/>
              </a:lnSpc>
              <a:spcBef>
                <a:spcPct val="0"/>
              </a:spcBef>
            </a:pPr>
          </a:p>
        </p:txBody>
      </p:sp>
      <p:sp>
        <p:nvSpPr>
          <p:cNvPr name="AutoShape 11" id="11"/>
          <p:cNvSpPr/>
          <p:nvPr/>
        </p:nvSpPr>
        <p:spPr>
          <a:xfrm flipV="true">
            <a:off x="957460" y="24847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62038" y="364959"/>
            <a:ext cx="6410633" cy="30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6"/>
              </a:lnSpc>
            </a:pPr>
            <a:r>
              <a:rPr lang="en-US" b="true" sz="1996" spc="19">
                <a:solidFill>
                  <a:srgbClr val="000000">
                    <a:alpha val="5098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ANALYSIS</a:t>
            </a:r>
          </a:p>
        </p:txBody>
      </p:sp>
    </p:spTree>
  </p:cSld>
  <p:clrMapOvr>
    <a:masterClrMapping/>
  </p:clrMapOvr>
  <p:transition spd="fast">
    <p:wipe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6212524">
            <a:off x="-1439817" y="7501185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3338167"/>
                </a:moveTo>
                <a:lnTo>
                  <a:pt x="3942056" y="3338167"/>
                </a:lnTo>
                <a:lnTo>
                  <a:pt x="3942056" y="0"/>
                </a:lnTo>
                <a:lnTo>
                  <a:pt x="0" y="0"/>
                </a:lnTo>
                <a:lnTo>
                  <a:pt x="0" y="33381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0026" y="1849421"/>
            <a:ext cx="17444555" cy="623215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39665"/>
            <a:ext cx="1316300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Bold"/>
                <a:ea typeface="Poppins Bold"/>
                <a:cs typeface="Poppins Bold"/>
                <a:sym typeface="Poppins Bold"/>
              </a:rPr>
              <a:t>Pickup Hour Trend at East Harlem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47030" y="3480146"/>
            <a:ext cx="539948" cy="399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3"/>
              </a:lnSpc>
              <a:spcBef>
                <a:spcPct val="0"/>
              </a:spcBef>
            </a:pPr>
            <a:r>
              <a:rPr lang="en-US" sz="22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1134</a:t>
            </a:r>
          </a:p>
        </p:txBody>
      </p:sp>
      <p:sp>
        <p:nvSpPr>
          <p:cNvPr name="AutoShape 6" id="6"/>
          <p:cNvSpPr/>
          <p:nvPr/>
        </p:nvSpPr>
        <p:spPr>
          <a:xfrm>
            <a:off x="7117004" y="3879230"/>
            <a:ext cx="0" cy="2045692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7835427" y="9564963"/>
            <a:ext cx="0" cy="422525"/>
          </a:xfrm>
          <a:prstGeom prst="line">
            <a:avLst/>
          </a:prstGeom>
          <a:ln cap="flat" w="66675">
            <a:solidFill>
              <a:srgbClr val="FFC0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7283503" y="9564963"/>
            <a:ext cx="355798" cy="43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12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0026" y="4983898"/>
            <a:ext cx="17444555" cy="647378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-5400000">
            <a:off x="816829" y="6452731"/>
            <a:ext cx="1727895" cy="35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3"/>
              </a:lnSpc>
              <a:spcBef>
                <a:spcPct val="0"/>
              </a:spcBef>
            </a:pPr>
            <a:r>
              <a:rPr lang="en-US" sz="195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Pickup counts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2704392" y="7562636"/>
            <a:ext cx="0" cy="1430633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2438039" y="7205000"/>
            <a:ext cx="532705" cy="399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3"/>
              </a:lnSpc>
              <a:spcBef>
                <a:spcPct val="0"/>
              </a:spcBef>
            </a:pPr>
            <a:r>
              <a:rPr lang="en-US" sz="22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902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2038" y="1944565"/>
            <a:ext cx="14921317" cy="844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3"/>
              </a:lnSpc>
              <a:spcBef>
                <a:spcPct val="0"/>
              </a:spcBef>
            </a:pPr>
            <a:r>
              <a:rPr lang="en-US" sz="23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</a:t>
            </a:r>
            <a:r>
              <a:rPr lang="en-US" sz="23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ckup activity peaks at 7 AM in East Harlem North and 4–5 PM in East Harlem South, while both zones show very low demand during midnight to early morning (00:00–05:00).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-5863608">
            <a:off x="16026974" y="112879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3942056" y="0"/>
                </a:moveTo>
                <a:lnTo>
                  <a:pt x="0" y="0"/>
                </a:lnTo>
                <a:lnTo>
                  <a:pt x="0" y="3338167"/>
                </a:lnTo>
                <a:lnTo>
                  <a:pt x="3942056" y="3338167"/>
                </a:lnTo>
                <a:lnTo>
                  <a:pt x="39420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AutoShape 15" id="15"/>
          <p:cNvSpPr/>
          <p:nvPr/>
        </p:nvSpPr>
        <p:spPr>
          <a:xfrm flipV="true">
            <a:off x="957460" y="24847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062038" y="364959"/>
            <a:ext cx="6410633" cy="30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6"/>
              </a:lnSpc>
            </a:pPr>
            <a:r>
              <a:rPr lang="en-US" b="true" sz="1996" spc="19">
                <a:solidFill>
                  <a:srgbClr val="000000">
                    <a:alpha val="5098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ANALYSIS</a:t>
            </a:r>
          </a:p>
        </p:txBody>
      </p:sp>
    </p:spTree>
  </p:cSld>
  <p:clrMapOvr>
    <a:masterClrMapping/>
  </p:clrMapOvr>
  <p:transition spd="fast">
    <p:wipe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85693">
            <a:off x="-2890288" y="-3033809"/>
            <a:ext cx="8534093" cy="8555482"/>
          </a:xfrm>
          <a:custGeom>
            <a:avLst/>
            <a:gdLst/>
            <a:ahLst/>
            <a:cxnLst/>
            <a:rect r="r" b="b" t="t" l="l"/>
            <a:pathLst>
              <a:path h="8555482" w="8534093">
                <a:moveTo>
                  <a:pt x="8534093" y="0"/>
                </a:moveTo>
                <a:lnTo>
                  <a:pt x="0" y="0"/>
                </a:lnTo>
                <a:lnTo>
                  <a:pt x="0" y="8555481"/>
                </a:lnTo>
                <a:lnTo>
                  <a:pt x="8534093" y="8555481"/>
                </a:lnTo>
                <a:lnTo>
                  <a:pt x="8534093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703631" y="3268437"/>
            <a:ext cx="11352394" cy="4154525"/>
          </a:xfrm>
          <a:custGeom>
            <a:avLst/>
            <a:gdLst/>
            <a:ahLst/>
            <a:cxnLst/>
            <a:rect r="r" b="b" t="t" l="l"/>
            <a:pathLst>
              <a:path h="4154525" w="11352394">
                <a:moveTo>
                  <a:pt x="0" y="0"/>
                </a:moveTo>
                <a:lnTo>
                  <a:pt x="11352394" y="0"/>
                </a:lnTo>
                <a:lnTo>
                  <a:pt x="11352394" y="4154525"/>
                </a:lnTo>
                <a:lnTo>
                  <a:pt x="0" y="4154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10" t="0" r="0" b="-1168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994677" y="8631294"/>
            <a:ext cx="11534968" cy="1153496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721930" y="-701147"/>
            <a:ext cx="12265685" cy="12428862"/>
            <a:chOff x="0" y="0"/>
            <a:chExt cx="812800" cy="8236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23613"/>
            </a:xfrm>
            <a:custGeom>
              <a:avLst/>
              <a:gdLst/>
              <a:ahLst/>
              <a:cxnLst/>
              <a:rect r="r" b="b" t="t" l="l"/>
              <a:pathLst>
                <a:path h="823613" w="812800">
                  <a:moveTo>
                    <a:pt x="406400" y="0"/>
                  </a:moveTo>
                  <a:cubicBezTo>
                    <a:pt x="181951" y="0"/>
                    <a:pt x="0" y="184372"/>
                    <a:pt x="0" y="411807"/>
                  </a:cubicBezTo>
                  <a:cubicBezTo>
                    <a:pt x="0" y="639241"/>
                    <a:pt x="181951" y="823613"/>
                    <a:pt x="406400" y="823613"/>
                  </a:cubicBezTo>
                  <a:cubicBezTo>
                    <a:pt x="630849" y="823613"/>
                    <a:pt x="812800" y="639241"/>
                    <a:pt x="812800" y="411807"/>
                  </a:cubicBezTo>
                  <a:cubicBezTo>
                    <a:pt x="812800" y="18437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0570" t="0" r="-5057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4317171">
            <a:off x="7473988" y="4370398"/>
            <a:ext cx="7762520" cy="5599342"/>
          </a:xfrm>
          <a:custGeom>
            <a:avLst/>
            <a:gdLst/>
            <a:ahLst/>
            <a:cxnLst/>
            <a:rect r="r" b="b" t="t" l="l"/>
            <a:pathLst>
              <a:path h="5599342" w="7762520">
                <a:moveTo>
                  <a:pt x="0" y="0"/>
                </a:moveTo>
                <a:lnTo>
                  <a:pt x="7762520" y="0"/>
                </a:lnTo>
                <a:lnTo>
                  <a:pt x="7762520" y="5599342"/>
                </a:lnTo>
                <a:lnTo>
                  <a:pt x="0" y="55993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105002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655283" y="-1425899"/>
            <a:ext cx="1752322" cy="175232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-5863608">
            <a:off x="16051914" y="-192690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3942056" y="0"/>
                </a:moveTo>
                <a:lnTo>
                  <a:pt x="0" y="0"/>
                </a:lnTo>
                <a:lnTo>
                  <a:pt x="0" y="3338166"/>
                </a:lnTo>
                <a:lnTo>
                  <a:pt x="3942056" y="3338166"/>
                </a:lnTo>
                <a:lnTo>
                  <a:pt x="394205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855005">
            <a:off x="16011530" y="7184759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0"/>
                </a:moveTo>
                <a:lnTo>
                  <a:pt x="3942056" y="0"/>
                </a:lnTo>
                <a:lnTo>
                  <a:pt x="3942056" y="3338167"/>
                </a:lnTo>
                <a:lnTo>
                  <a:pt x="0" y="33381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5328" y="-132540"/>
            <a:ext cx="2187297" cy="2187297"/>
          </a:xfrm>
          <a:custGeom>
            <a:avLst/>
            <a:gdLst/>
            <a:ahLst/>
            <a:cxnLst/>
            <a:rect r="r" b="b" t="t" l="l"/>
            <a:pathLst>
              <a:path h="2187297" w="2187297">
                <a:moveTo>
                  <a:pt x="0" y="0"/>
                </a:moveTo>
                <a:lnTo>
                  <a:pt x="2187296" y="0"/>
                </a:lnTo>
                <a:lnTo>
                  <a:pt x="2187296" y="2187296"/>
                </a:lnTo>
                <a:lnTo>
                  <a:pt x="0" y="21872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15328" y="2421923"/>
            <a:ext cx="10524737" cy="248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b="true">
                <a:solidFill>
                  <a:srgbClr val="0C3E80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RECOMMENDATIONS</a:t>
            </a:r>
          </a:p>
        </p:txBody>
      </p:sp>
    </p:spTree>
  </p:cSld>
  <p:clrMapOvr>
    <a:masterClrMapping/>
  </p:clrMapOvr>
  <p:transition spd="fast">
    <p:wipe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85693">
            <a:off x="12394265" y="-3258566"/>
            <a:ext cx="8534093" cy="8555482"/>
          </a:xfrm>
          <a:custGeom>
            <a:avLst/>
            <a:gdLst/>
            <a:ahLst/>
            <a:cxnLst/>
            <a:rect r="r" b="b" t="t" l="l"/>
            <a:pathLst>
              <a:path h="8555482" w="8534093">
                <a:moveTo>
                  <a:pt x="0" y="0"/>
                </a:moveTo>
                <a:lnTo>
                  <a:pt x="8534093" y="0"/>
                </a:lnTo>
                <a:lnTo>
                  <a:pt x="8534093" y="8555482"/>
                </a:lnTo>
                <a:lnTo>
                  <a:pt x="0" y="8555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57460" y="24847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273958" y="5384257"/>
            <a:ext cx="5224919" cy="1887502"/>
          </a:xfrm>
          <a:custGeom>
            <a:avLst/>
            <a:gdLst/>
            <a:ahLst/>
            <a:cxnLst/>
            <a:rect r="r" b="b" t="t" l="l"/>
            <a:pathLst>
              <a:path h="1887502" w="5224919">
                <a:moveTo>
                  <a:pt x="0" y="0"/>
                </a:moveTo>
                <a:lnTo>
                  <a:pt x="5224919" y="0"/>
                </a:lnTo>
                <a:lnTo>
                  <a:pt x="5224919" y="1887502"/>
                </a:lnTo>
                <a:lnTo>
                  <a:pt x="0" y="1887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737127" y="5432043"/>
            <a:ext cx="5224919" cy="1887502"/>
          </a:xfrm>
          <a:custGeom>
            <a:avLst/>
            <a:gdLst/>
            <a:ahLst/>
            <a:cxnLst/>
            <a:rect r="r" b="b" t="t" l="l"/>
            <a:pathLst>
              <a:path h="1887502" w="5224919">
                <a:moveTo>
                  <a:pt x="0" y="0"/>
                </a:moveTo>
                <a:lnTo>
                  <a:pt x="5224919" y="0"/>
                </a:lnTo>
                <a:lnTo>
                  <a:pt x="5224919" y="1887502"/>
                </a:lnTo>
                <a:lnTo>
                  <a:pt x="0" y="1887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true" rot="-6212524">
            <a:off x="-1439817" y="7444035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3338167"/>
                </a:moveTo>
                <a:lnTo>
                  <a:pt x="3942056" y="3338167"/>
                </a:lnTo>
                <a:lnTo>
                  <a:pt x="3942056" y="0"/>
                </a:lnTo>
                <a:lnTo>
                  <a:pt x="0" y="0"/>
                </a:lnTo>
                <a:lnTo>
                  <a:pt x="0" y="333816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89450" y="3128986"/>
            <a:ext cx="2973624" cy="2984817"/>
          </a:xfrm>
          <a:custGeom>
            <a:avLst/>
            <a:gdLst/>
            <a:ahLst/>
            <a:cxnLst/>
            <a:rect r="r" b="b" t="t" l="l"/>
            <a:pathLst>
              <a:path h="2984817" w="2973624">
                <a:moveTo>
                  <a:pt x="0" y="0"/>
                </a:moveTo>
                <a:lnTo>
                  <a:pt x="2973624" y="0"/>
                </a:lnTo>
                <a:lnTo>
                  <a:pt x="2973624" y="2984817"/>
                </a:lnTo>
                <a:lnTo>
                  <a:pt x="0" y="29848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09453" y="3176772"/>
            <a:ext cx="2973624" cy="2984817"/>
          </a:xfrm>
          <a:custGeom>
            <a:avLst/>
            <a:gdLst/>
            <a:ahLst/>
            <a:cxnLst/>
            <a:rect r="r" b="b" t="t" l="l"/>
            <a:pathLst>
              <a:path h="2984817" w="2973624">
                <a:moveTo>
                  <a:pt x="0" y="0"/>
                </a:moveTo>
                <a:lnTo>
                  <a:pt x="2973624" y="0"/>
                </a:lnTo>
                <a:lnTo>
                  <a:pt x="2973624" y="2984817"/>
                </a:lnTo>
                <a:lnTo>
                  <a:pt x="0" y="29848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494308" y="3287227"/>
            <a:ext cx="2763908" cy="276390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-54738" b="0"/>
              </a:stretch>
            </a:blipFill>
            <a:ln w="85725" cap="sq">
              <a:solidFill>
                <a:srgbClr val="F1F2F2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914031" y="3224558"/>
            <a:ext cx="2763908" cy="276390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41191" t="0" r="-65526" b="0"/>
              </a:stretch>
            </a:blipFill>
            <a:ln w="85725" cap="sq">
              <a:solidFill>
                <a:srgbClr val="F1F2F2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062038" y="364959"/>
            <a:ext cx="6410633" cy="30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6"/>
              </a:lnSpc>
            </a:pPr>
            <a:r>
              <a:rPr lang="en-US" b="true" sz="1996" spc="19">
                <a:solidFill>
                  <a:srgbClr val="000000">
                    <a:alpha val="5098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RECOMMENDATIONS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7460" y="849355"/>
            <a:ext cx="10972343" cy="181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Optimize Fleet Allocation in High-Demand Zones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56599" y="6167470"/>
            <a:ext cx="4173906" cy="322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5"/>
              </a:lnSpc>
            </a:pPr>
            <a:r>
              <a:rPr lang="en-US" b="true" sz="2138" spc="2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East Harlem North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92008" y="6215256"/>
            <a:ext cx="4173906" cy="322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5"/>
              </a:lnSpc>
            </a:pPr>
            <a:r>
              <a:rPr lang="en-US" b="true" sz="2138" spc="2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East Harlem South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36145" y="7544248"/>
            <a:ext cx="5006257" cy="1268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</a:pPr>
            <a:r>
              <a:rPr lang="en-US" sz="1800" spc="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1800" spc="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eploy +10% additional vehicles during peak hours (7 AM). Relocate fleets from East Harlem South or neighboring zones(e.g. Randalls Island &amp; Mott Haven)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18179" y="7592034"/>
            <a:ext cx="5006257" cy="1268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</a:pPr>
            <a:r>
              <a:rPr lang="en-US" sz="1800" spc="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1800" spc="4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eploy +10% additional vehicles during peak hours (4–6 PM). Relocate fleets from East Harlem North or neighboring zones(e.g. Yorkville &amp; Upper East Side)</a:t>
            </a:r>
          </a:p>
        </p:txBody>
      </p:sp>
      <p:sp>
        <p:nvSpPr>
          <p:cNvPr name="AutoShape 19" id="19"/>
          <p:cNvSpPr/>
          <p:nvPr/>
        </p:nvSpPr>
        <p:spPr>
          <a:xfrm flipV="true">
            <a:off x="17835427" y="9564963"/>
            <a:ext cx="0" cy="422525"/>
          </a:xfrm>
          <a:prstGeom prst="line">
            <a:avLst/>
          </a:prstGeom>
          <a:ln cap="flat" w="66675">
            <a:solidFill>
              <a:srgbClr val="FFC0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7271002" y="9564963"/>
            <a:ext cx="368300" cy="43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13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719351">
            <a:off x="-2294220" y="-3380761"/>
            <a:ext cx="8534093" cy="8555482"/>
          </a:xfrm>
          <a:custGeom>
            <a:avLst/>
            <a:gdLst/>
            <a:ahLst/>
            <a:cxnLst/>
            <a:rect r="r" b="b" t="t" l="l"/>
            <a:pathLst>
              <a:path h="8555482" w="8534093">
                <a:moveTo>
                  <a:pt x="0" y="0"/>
                </a:moveTo>
                <a:lnTo>
                  <a:pt x="8534093" y="0"/>
                </a:lnTo>
                <a:lnTo>
                  <a:pt x="8534093" y="8555482"/>
                </a:lnTo>
                <a:lnTo>
                  <a:pt x="0" y="8555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57460" y="24847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983960" y="896980"/>
            <a:ext cx="2763908" cy="276390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136" t="0" r="-25136" b="0"/>
              </a:stretch>
            </a:blipFill>
            <a:ln w="85725" cap="sq">
              <a:solidFill>
                <a:srgbClr val="F1F2F2"/>
              </a:soli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5279358" y="3900760"/>
            <a:ext cx="2763908" cy="276390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4906" t="0" r="-24906" b="0"/>
              </a:stretch>
            </a:blipFill>
            <a:ln w="85725" cap="sq">
              <a:solidFill>
                <a:srgbClr val="F1F2F2"/>
              </a:soli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3341258" y="6987161"/>
            <a:ext cx="2763908" cy="276390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9959" t="0" r="-20492" b="0"/>
              </a:stretch>
            </a:blipFill>
            <a:ln w="85725" cap="sq">
              <a:solidFill>
                <a:srgbClr val="F1F2F2"/>
              </a:solidFill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6398740"/>
            <a:ext cx="11683797" cy="293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3"/>
              </a:lnSpc>
              <a:spcBef>
                <a:spcPct val="0"/>
              </a:spcBef>
            </a:pPr>
            <a:r>
              <a:rPr lang="en-US" sz="23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 a modest 3–7% fare increase balanced with value-added perks such as $1 ride vouchers or complimentary snacks to boost rider satisfaction for the premium zone trips.</a:t>
            </a:r>
          </a:p>
          <a:p>
            <a:pPr algn="just">
              <a:lnSpc>
                <a:spcPts val="3343"/>
              </a:lnSpc>
              <a:spcBef>
                <a:spcPct val="0"/>
              </a:spcBef>
            </a:pPr>
          </a:p>
          <a:p>
            <a:pPr algn="just">
              <a:lnSpc>
                <a:spcPts val="3343"/>
              </a:lnSpc>
              <a:spcBef>
                <a:spcPct val="0"/>
              </a:spcBef>
            </a:pPr>
            <a:r>
              <a:rPr lang="en-US" sz="23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Pilot Duration: 2–4 weeks → Monitor impact on revenue and passenger retention.</a:t>
            </a:r>
          </a:p>
          <a:p>
            <a:pPr algn="just">
              <a:lnSpc>
                <a:spcPts val="3343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true" rot="-6212524">
            <a:off x="-1439817" y="7444035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3338167"/>
                </a:moveTo>
                <a:lnTo>
                  <a:pt x="3942056" y="3338167"/>
                </a:lnTo>
                <a:lnTo>
                  <a:pt x="3942056" y="0"/>
                </a:lnTo>
                <a:lnTo>
                  <a:pt x="0" y="0"/>
                </a:lnTo>
                <a:lnTo>
                  <a:pt x="0" y="3338167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17835427" y="9564963"/>
            <a:ext cx="0" cy="422525"/>
          </a:xfrm>
          <a:prstGeom prst="line">
            <a:avLst/>
          </a:prstGeom>
          <a:ln cap="flat" w="66675">
            <a:solidFill>
              <a:srgbClr val="FFC0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5738309" y="4050734"/>
            <a:ext cx="1759729" cy="1165821"/>
          </a:xfrm>
          <a:custGeom>
            <a:avLst/>
            <a:gdLst/>
            <a:ahLst/>
            <a:cxnLst/>
            <a:rect r="r" b="b" t="t" l="l"/>
            <a:pathLst>
              <a:path h="1165821" w="1759729">
                <a:moveTo>
                  <a:pt x="0" y="0"/>
                </a:moveTo>
                <a:lnTo>
                  <a:pt x="1759730" y="0"/>
                </a:lnTo>
                <a:lnTo>
                  <a:pt x="1759730" y="1165820"/>
                </a:lnTo>
                <a:lnTo>
                  <a:pt x="0" y="11658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615425" y="3701701"/>
            <a:ext cx="3687614" cy="698066"/>
            <a:chOff x="0" y="0"/>
            <a:chExt cx="971223" cy="1838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71223" cy="183853"/>
            </a:xfrm>
            <a:custGeom>
              <a:avLst/>
              <a:gdLst/>
              <a:ahLst/>
              <a:cxnLst/>
              <a:rect r="r" b="b" t="t" l="l"/>
              <a:pathLst>
                <a:path h="183853" w="971223">
                  <a:moveTo>
                    <a:pt x="0" y="0"/>
                  </a:moveTo>
                  <a:lnTo>
                    <a:pt x="971223" y="0"/>
                  </a:lnTo>
                  <a:lnTo>
                    <a:pt x="971223" y="183853"/>
                  </a:lnTo>
                  <a:lnTo>
                    <a:pt x="0" y="183853"/>
                  </a:lnTo>
                  <a:close/>
                </a:path>
              </a:pathLst>
            </a:custGeom>
            <a:solidFill>
              <a:srgbClr val="01306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971223" cy="250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average revenue &gt; $30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933309" y="3701701"/>
            <a:ext cx="3687614" cy="698066"/>
            <a:chOff x="0" y="0"/>
            <a:chExt cx="971223" cy="1838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71223" cy="183853"/>
            </a:xfrm>
            <a:custGeom>
              <a:avLst/>
              <a:gdLst/>
              <a:ahLst/>
              <a:cxnLst/>
              <a:rect r="r" b="b" t="t" l="l"/>
              <a:pathLst>
                <a:path h="183853" w="971223">
                  <a:moveTo>
                    <a:pt x="0" y="0"/>
                  </a:moveTo>
                  <a:lnTo>
                    <a:pt x="971223" y="0"/>
                  </a:lnTo>
                  <a:lnTo>
                    <a:pt x="971223" y="183853"/>
                  </a:lnTo>
                  <a:lnTo>
                    <a:pt x="0" y="183853"/>
                  </a:lnTo>
                  <a:close/>
                </a:path>
              </a:pathLst>
            </a:custGeom>
            <a:solidFill>
              <a:srgbClr val="01306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971223" cy="250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trip duration &gt; 30 minutes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62038" y="364959"/>
            <a:ext cx="6410633" cy="30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6"/>
              </a:lnSpc>
            </a:pPr>
            <a:r>
              <a:rPr lang="en-US" b="true" sz="1996" spc="19">
                <a:solidFill>
                  <a:srgbClr val="000000">
                    <a:alpha val="5098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RECOMMENDATIONS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7460" y="849355"/>
            <a:ext cx="10972343" cy="181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Introduce Premium Zones with High Revenue Potential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80632" y="3660887"/>
            <a:ext cx="4173906" cy="322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5"/>
              </a:lnSpc>
            </a:pPr>
            <a:r>
              <a:rPr lang="en-US" b="true" sz="2138" spc="2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Astoria Park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74359" y="6664668"/>
            <a:ext cx="4173906" cy="322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5"/>
              </a:lnSpc>
            </a:pPr>
            <a:r>
              <a:rPr lang="en-US" b="true" sz="2138" spc="2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Newark Airport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36259" y="9842723"/>
            <a:ext cx="4173906" cy="322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5"/>
              </a:lnSpc>
            </a:pPr>
            <a:r>
              <a:rPr lang="en-US" b="true" sz="2138" spc="2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Riis Beach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244510" y="9564963"/>
            <a:ext cx="394791" cy="43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086120" y="3047983"/>
            <a:ext cx="2715022" cy="425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3"/>
              </a:lnSpc>
              <a:spcBef>
                <a:spcPct val="0"/>
              </a:spcBef>
            </a:pPr>
            <a:r>
              <a:rPr lang="en-US" sz="2388">
                <a:solidFill>
                  <a:srgbClr val="100F0D"/>
                </a:solidFill>
                <a:latin typeface="Poppins"/>
                <a:ea typeface="Poppins"/>
                <a:cs typeface="Poppins"/>
                <a:sym typeface="Poppins"/>
              </a:rPr>
              <a:t>Dropoff Zone with: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506106" y="3737484"/>
            <a:ext cx="224135" cy="425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3"/>
              </a:lnSpc>
              <a:spcBef>
                <a:spcPct val="0"/>
              </a:spcBef>
            </a:pPr>
            <a:r>
              <a:rPr lang="en-US" sz="2388">
                <a:solidFill>
                  <a:srgbClr val="100F0D"/>
                </a:solidFill>
                <a:latin typeface="Poppins"/>
                <a:ea typeface="Poppins"/>
                <a:cs typeface="Poppins"/>
                <a:sym typeface="Poppins"/>
              </a:rPr>
              <a:t>&amp;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4886434" y="5282714"/>
            <a:ext cx="3687614" cy="698066"/>
            <a:chOff x="0" y="0"/>
            <a:chExt cx="971223" cy="18385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71223" cy="183853"/>
            </a:xfrm>
            <a:custGeom>
              <a:avLst/>
              <a:gdLst/>
              <a:ahLst/>
              <a:cxnLst/>
              <a:rect r="r" b="b" t="t" l="l"/>
              <a:pathLst>
                <a:path h="183853" w="971223">
                  <a:moveTo>
                    <a:pt x="0" y="0"/>
                  </a:moveTo>
                  <a:lnTo>
                    <a:pt x="971223" y="0"/>
                  </a:lnTo>
                  <a:lnTo>
                    <a:pt x="971223" y="183853"/>
                  </a:lnTo>
                  <a:lnTo>
                    <a:pt x="0" y="183853"/>
                  </a:lnTo>
                  <a:close/>
                </a:path>
              </a:pathLst>
            </a:custGeom>
            <a:solidFill>
              <a:srgbClr val="01306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971223" cy="250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Premium Zone</a:t>
              </a:r>
            </a:p>
          </p:txBody>
        </p:sp>
      </p:grpSp>
    </p:spTree>
  </p:cSld>
  <p:clrMapOvr>
    <a:masterClrMapping/>
  </p:clrMapOvr>
  <p:transition spd="fast">
    <p:wipe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246285">
            <a:off x="-3018302" y="-3755000"/>
            <a:ext cx="8534093" cy="8555482"/>
          </a:xfrm>
          <a:custGeom>
            <a:avLst/>
            <a:gdLst/>
            <a:ahLst/>
            <a:cxnLst/>
            <a:rect r="r" b="b" t="t" l="l"/>
            <a:pathLst>
              <a:path h="8555482" w="8534093">
                <a:moveTo>
                  <a:pt x="0" y="0"/>
                </a:moveTo>
                <a:lnTo>
                  <a:pt x="8534093" y="0"/>
                </a:lnTo>
                <a:lnTo>
                  <a:pt x="8534093" y="8555482"/>
                </a:lnTo>
                <a:lnTo>
                  <a:pt x="0" y="8555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957460" y="24847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true" rot="-6212524">
            <a:off x="-1439817" y="7444035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3338167"/>
                </a:moveTo>
                <a:lnTo>
                  <a:pt x="3942056" y="3338167"/>
                </a:lnTo>
                <a:lnTo>
                  <a:pt x="3942056" y="0"/>
                </a:lnTo>
                <a:lnTo>
                  <a:pt x="0" y="0"/>
                </a:lnTo>
                <a:lnTo>
                  <a:pt x="0" y="333816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17835427" y="9564963"/>
            <a:ext cx="0" cy="422525"/>
          </a:xfrm>
          <a:prstGeom prst="line">
            <a:avLst/>
          </a:prstGeom>
          <a:ln cap="flat" w="66675">
            <a:solidFill>
              <a:srgbClr val="FFC0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712941" y="5492533"/>
            <a:ext cx="1759729" cy="1165821"/>
          </a:xfrm>
          <a:custGeom>
            <a:avLst/>
            <a:gdLst/>
            <a:ahLst/>
            <a:cxnLst/>
            <a:rect r="r" b="b" t="t" l="l"/>
            <a:pathLst>
              <a:path h="1165821" w="1759729">
                <a:moveTo>
                  <a:pt x="0" y="0"/>
                </a:moveTo>
                <a:lnTo>
                  <a:pt x="1759729" y="0"/>
                </a:lnTo>
                <a:lnTo>
                  <a:pt x="1759729" y="1165820"/>
                </a:lnTo>
                <a:lnTo>
                  <a:pt x="0" y="1165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5143500"/>
            <a:ext cx="5082766" cy="698066"/>
            <a:chOff x="0" y="0"/>
            <a:chExt cx="1338671" cy="1838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8671" cy="183853"/>
            </a:xfrm>
            <a:custGeom>
              <a:avLst/>
              <a:gdLst/>
              <a:ahLst/>
              <a:cxnLst/>
              <a:rect r="r" b="b" t="t" l="l"/>
              <a:pathLst>
                <a:path h="183853" w="1338671">
                  <a:moveTo>
                    <a:pt x="0" y="0"/>
                  </a:moveTo>
                  <a:lnTo>
                    <a:pt x="1338671" y="0"/>
                  </a:lnTo>
                  <a:lnTo>
                    <a:pt x="1338671" y="183853"/>
                  </a:lnTo>
                  <a:lnTo>
                    <a:pt x="0" y="183853"/>
                  </a:lnTo>
                  <a:close/>
                </a:path>
              </a:pathLst>
            </a:custGeom>
            <a:solidFill>
              <a:srgbClr val="01306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338671" cy="250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early morning trips (00.00 - 05.00)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006330" y="5143500"/>
            <a:ext cx="5082766" cy="698066"/>
            <a:chOff x="0" y="0"/>
            <a:chExt cx="1338671" cy="1838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38671" cy="183853"/>
            </a:xfrm>
            <a:custGeom>
              <a:avLst/>
              <a:gdLst/>
              <a:ahLst/>
              <a:cxnLst/>
              <a:rect r="r" b="b" t="t" l="l"/>
              <a:pathLst>
                <a:path h="183853" w="1338671">
                  <a:moveTo>
                    <a:pt x="0" y="0"/>
                  </a:moveTo>
                  <a:lnTo>
                    <a:pt x="1338671" y="0"/>
                  </a:lnTo>
                  <a:lnTo>
                    <a:pt x="1338671" y="183853"/>
                  </a:lnTo>
                  <a:lnTo>
                    <a:pt x="0" y="183853"/>
                  </a:lnTo>
                  <a:close/>
                </a:path>
              </a:pathLst>
            </a:custGeom>
            <a:solidFill>
              <a:srgbClr val="01306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338671" cy="250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weekend trips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395305" y="6791867"/>
            <a:ext cx="4395001" cy="698066"/>
            <a:chOff x="0" y="0"/>
            <a:chExt cx="1157531" cy="1838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57531" cy="183853"/>
            </a:xfrm>
            <a:custGeom>
              <a:avLst/>
              <a:gdLst/>
              <a:ahLst/>
              <a:cxnLst/>
              <a:rect r="r" b="b" t="t" l="l"/>
              <a:pathLst>
                <a:path h="183853" w="1157531">
                  <a:moveTo>
                    <a:pt x="0" y="0"/>
                  </a:moveTo>
                  <a:lnTo>
                    <a:pt x="1157531" y="0"/>
                  </a:lnTo>
                  <a:lnTo>
                    <a:pt x="1157531" y="183853"/>
                  </a:lnTo>
                  <a:lnTo>
                    <a:pt x="0" y="183853"/>
                  </a:lnTo>
                  <a:close/>
                </a:path>
              </a:pathLst>
            </a:custGeom>
            <a:solidFill>
              <a:srgbClr val="01306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157531" cy="250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Discounts or small rewards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462195" y="-1566044"/>
            <a:ext cx="8937668" cy="89376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30321" t="0" r="-30321" b="0"/>
              </a:stretch>
            </a:blipFill>
            <a:ln w="161925" cap="sq">
              <a:solidFill>
                <a:srgbClr val="0D3F83"/>
              </a:solidFill>
              <a:prstDash val="solid"/>
              <a:miter/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1062038" y="364959"/>
            <a:ext cx="6410633" cy="30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6"/>
              </a:lnSpc>
            </a:pPr>
            <a:r>
              <a:rPr lang="en-US" b="true" sz="1996" spc="19">
                <a:solidFill>
                  <a:srgbClr val="000000">
                    <a:alpha val="5098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RECOMMENDATIONS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7460" y="849355"/>
            <a:ext cx="10972343" cy="181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Encourage Off-Peak Travel with Incentives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54432" y="9564963"/>
            <a:ext cx="384870" cy="43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15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073303" y="9410839"/>
            <a:ext cx="1752322" cy="175232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</p:spTree>
  </p:cSld>
  <p:clrMapOvr>
    <a:masterClrMapping/>
  </p:clrMapOvr>
  <p:transition spd="fast">
    <p:wipe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85693">
            <a:off x="-3012952" y="-3877643"/>
            <a:ext cx="8534093" cy="8555482"/>
          </a:xfrm>
          <a:custGeom>
            <a:avLst/>
            <a:gdLst/>
            <a:ahLst/>
            <a:cxnLst/>
            <a:rect r="r" b="b" t="t" l="l"/>
            <a:pathLst>
              <a:path h="8555482" w="8534093">
                <a:moveTo>
                  <a:pt x="8534093" y="0"/>
                </a:moveTo>
                <a:lnTo>
                  <a:pt x="0" y="0"/>
                </a:lnTo>
                <a:lnTo>
                  <a:pt x="0" y="8555482"/>
                </a:lnTo>
                <a:lnTo>
                  <a:pt x="8534093" y="8555482"/>
                </a:lnTo>
                <a:lnTo>
                  <a:pt x="8534093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38837" y="1349272"/>
            <a:ext cx="620165" cy="62016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47911" y="-1142889"/>
            <a:ext cx="1752322" cy="175232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093598" y="2774656"/>
            <a:ext cx="5804578" cy="1335053"/>
          </a:xfrm>
          <a:custGeom>
            <a:avLst/>
            <a:gdLst/>
            <a:ahLst/>
            <a:cxnLst/>
            <a:rect r="r" b="b" t="t" l="l"/>
            <a:pathLst>
              <a:path h="1335053" w="5804578">
                <a:moveTo>
                  <a:pt x="0" y="0"/>
                </a:moveTo>
                <a:lnTo>
                  <a:pt x="5804578" y="0"/>
                </a:lnTo>
                <a:lnTo>
                  <a:pt x="5804578" y="1335053"/>
                </a:lnTo>
                <a:lnTo>
                  <a:pt x="0" y="133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561808"/>
            <a:ext cx="898449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OUTLINE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843333" y="4395459"/>
            <a:ext cx="5804578" cy="1335053"/>
          </a:xfrm>
          <a:custGeom>
            <a:avLst/>
            <a:gdLst/>
            <a:ahLst/>
            <a:cxnLst/>
            <a:rect r="r" b="b" t="t" l="l"/>
            <a:pathLst>
              <a:path h="1335053" w="5804578">
                <a:moveTo>
                  <a:pt x="0" y="0"/>
                </a:moveTo>
                <a:lnTo>
                  <a:pt x="5804578" y="0"/>
                </a:lnTo>
                <a:lnTo>
                  <a:pt x="5804578" y="1335053"/>
                </a:lnTo>
                <a:lnTo>
                  <a:pt x="0" y="133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144341" y="6011499"/>
            <a:ext cx="5804578" cy="1335053"/>
          </a:xfrm>
          <a:custGeom>
            <a:avLst/>
            <a:gdLst/>
            <a:ahLst/>
            <a:cxnLst/>
            <a:rect r="r" b="b" t="t" l="l"/>
            <a:pathLst>
              <a:path h="1335053" w="5804578">
                <a:moveTo>
                  <a:pt x="0" y="0"/>
                </a:moveTo>
                <a:lnTo>
                  <a:pt x="5804578" y="0"/>
                </a:lnTo>
                <a:lnTo>
                  <a:pt x="5804578" y="1335053"/>
                </a:lnTo>
                <a:lnTo>
                  <a:pt x="0" y="133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843333" y="7627539"/>
            <a:ext cx="5804578" cy="1335053"/>
          </a:xfrm>
          <a:custGeom>
            <a:avLst/>
            <a:gdLst/>
            <a:ahLst/>
            <a:cxnLst/>
            <a:rect r="r" b="b" t="t" l="l"/>
            <a:pathLst>
              <a:path h="1335053" w="5804578">
                <a:moveTo>
                  <a:pt x="0" y="0"/>
                </a:moveTo>
                <a:lnTo>
                  <a:pt x="5804578" y="0"/>
                </a:lnTo>
                <a:lnTo>
                  <a:pt x="5804578" y="1335053"/>
                </a:lnTo>
                <a:lnTo>
                  <a:pt x="0" y="133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295639" y="3207912"/>
            <a:ext cx="2081212" cy="458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3"/>
              </a:lnSpc>
              <a:spcBef>
                <a:spcPct val="0"/>
              </a:spcBef>
            </a:pPr>
            <a:r>
              <a:rPr lang="en-US" b="true" sz="258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Background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36245" y="4800578"/>
            <a:ext cx="818753" cy="458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3"/>
              </a:lnSpc>
              <a:spcBef>
                <a:spcPct val="0"/>
              </a:spcBef>
            </a:pPr>
            <a:r>
              <a:rPr lang="en-US" b="true" sz="258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07369" y="6425837"/>
            <a:ext cx="1455440" cy="458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3"/>
              </a:lnSpc>
              <a:spcBef>
                <a:spcPct val="0"/>
              </a:spcBef>
            </a:pPr>
            <a:r>
              <a:rPr lang="en-US" b="true" sz="258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27442" y="7804059"/>
            <a:ext cx="3670734" cy="9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3"/>
              </a:lnSpc>
              <a:spcBef>
                <a:spcPct val="0"/>
              </a:spcBef>
            </a:pPr>
            <a:r>
              <a:rPr lang="en-US" b="true" sz="258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Recommendations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2268482">
            <a:off x="10498918" y="1658658"/>
            <a:ext cx="9662263" cy="6969684"/>
          </a:xfrm>
          <a:custGeom>
            <a:avLst/>
            <a:gdLst/>
            <a:ahLst/>
            <a:cxnLst/>
            <a:rect r="r" b="b" t="t" l="l"/>
            <a:pathLst>
              <a:path h="6969684" w="9662263">
                <a:moveTo>
                  <a:pt x="9662263" y="0"/>
                </a:moveTo>
                <a:lnTo>
                  <a:pt x="0" y="0"/>
                </a:lnTo>
                <a:lnTo>
                  <a:pt x="0" y="6969684"/>
                </a:lnTo>
                <a:lnTo>
                  <a:pt x="9662263" y="6969684"/>
                </a:lnTo>
                <a:lnTo>
                  <a:pt x="966226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5002"/>
            </a:stretch>
          </a:blipFill>
        </p:spPr>
      </p:sp>
      <p:sp>
        <p:nvSpPr>
          <p:cNvPr name="AutoShape 19" id="19"/>
          <p:cNvSpPr/>
          <p:nvPr/>
        </p:nvSpPr>
        <p:spPr>
          <a:xfrm flipV="true">
            <a:off x="17835427" y="9564963"/>
            <a:ext cx="0" cy="422525"/>
          </a:xfrm>
          <a:prstGeom prst="line">
            <a:avLst/>
          </a:prstGeom>
          <a:ln cap="flat" w="66675">
            <a:solidFill>
              <a:srgbClr val="FFC0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7415960" y="9564963"/>
            <a:ext cx="213816" cy="43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6212524">
            <a:off x="-1439817" y="7501185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3338167"/>
                </a:moveTo>
                <a:lnTo>
                  <a:pt x="3942056" y="3338167"/>
                </a:lnTo>
                <a:lnTo>
                  <a:pt x="3942056" y="0"/>
                </a:lnTo>
                <a:lnTo>
                  <a:pt x="0" y="0"/>
                </a:lnTo>
                <a:lnTo>
                  <a:pt x="0" y="33381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764306" y="-923410"/>
            <a:ext cx="1752322" cy="175232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62038" y="3504873"/>
            <a:ext cx="9112660" cy="440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73"/>
              </a:lnSpc>
            </a:pPr>
            <a:r>
              <a:rPr lang="en-US" sz="2087" spc="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With dispatch trips generating significantly higher revenue, we prop</a:t>
            </a:r>
            <a:r>
              <a:rPr lang="en-US" sz="2087" spc="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ose developing an integrated Dispatch App to:</a:t>
            </a:r>
          </a:p>
          <a:p>
            <a:pPr algn="just">
              <a:lnSpc>
                <a:spcPts val="3173"/>
              </a:lnSpc>
            </a:pPr>
          </a:p>
          <a:p>
            <a:pPr algn="just" marL="450765" indent="-225383" lvl="1">
              <a:lnSpc>
                <a:spcPts val="3173"/>
              </a:lnSpc>
              <a:buFont typeface="Arial"/>
              <a:buChar char="•"/>
            </a:pPr>
            <a:r>
              <a:rPr lang="en-US" sz="2087" spc="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Track real-time fleet &amp; availability</a:t>
            </a:r>
          </a:p>
          <a:p>
            <a:pPr algn="just" marL="450765" indent="-225383" lvl="1">
              <a:lnSpc>
                <a:spcPts val="3173"/>
              </a:lnSpc>
              <a:buFont typeface="Arial"/>
              <a:buChar char="•"/>
            </a:pPr>
            <a:r>
              <a:rPr lang="en-US" sz="2087" spc="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 fare estimates &amp; enable digital payments</a:t>
            </a:r>
          </a:p>
          <a:p>
            <a:pPr algn="just" marL="450765" indent="-225383" lvl="1">
              <a:lnSpc>
                <a:spcPts val="3173"/>
              </a:lnSpc>
              <a:buFont typeface="Arial"/>
              <a:buChar char="•"/>
            </a:pPr>
            <a:r>
              <a:rPr lang="en-US" sz="2087" spc="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Enable p</a:t>
            </a:r>
            <a:r>
              <a:rPr lang="en-US" sz="2087" spc="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re-booking based on premium zone trends</a:t>
            </a:r>
          </a:p>
          <a:p>
            <a:pPr algn="just">
              <a:lnSpc>
                <a:spcPts val="3173"/>
              </a:lnSpc>
            </a:pPr>
          </a:p>
          <a:p>
            <a:pPr algn="just" marL="0" indent="0" lvl="0">
              <a:lnSpc>
                <a:spcPts val="3173"/>
              </a:lnSpc>
            </a:pPr>
            <a:r>
              <a:rPr lang="en-US" sz="2087" spc="5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innovation will also help optimize fleet allocation, minimize passenger wait times, and deliver a more efficient, data-driven transportation system.</a:t>
            </a:r>
          </a:p>
          <a:p>
            <a:pPr algn="just" marL="0" indent="0" lvl="0">
              <a:lnSpc>
                <a:spcPts val="3173"/>
              </a:lnSpc>
            </a:pPr>
          </a:p>
        </p:txBody>
      </p:sp>
      <p:sp>
        <p:nvSpPr>
          <p:cNvPr name="AutoShape 7" id="7"/>
          <p:cNvSpPr/>
          <p:nvPr/>
        </p:nvSpPr>
        <p:spPr>
          <a:xfrm flipV="true">
            <a:off x="957460" y="24847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62038" y="364959"/>
            <a:ext cx="6410633" cy="30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6"/>
              </a:lnSpc>
            </a:pPr>
            <a:r>
              <a:rPr lang="en-US" b="true" sz="1996" spc="19">
                <a:solidFill>
                  <a:srgbClr val="000000">
                    <a:alpha val="5098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RECOMMENDATIONS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53948" y="1642263"/>
            <a:ext cx="7132935" cy="8212369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57460" y="849355"/>
            <a:ext cx="10972343" cy="181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Future Outlook: Unlocking Dispatch Potential 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17835427" y="9564963"/>
            <a:ext cx="0" cy="422525"/>
          </a:xfrm>
          <a:prstGeom prst="line">
            <a:avLst/>
          </a:prstGeom>
          <a:ln cap="flat" w="66675">
            <a:solidFill>
              <a:srgbClr val="FFC0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7259294" y="9564963"/>
            <a:ext cx="380008" cy="43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16</a:t>
            </a: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85693">
            <a:off x="-2890288" y="-3033809"/>
            <a:ext cx="8534093" cy="8555482"/>
          </a:xfrm>
          <a:custGeom>
            <a:avLst/>
            <a:gdLst/>
            <a:ahLst/>
            <a:cxnLst/>
            <a:rect r="r" b="b" t="t" l="l"/>
            <a:pathLst>
              <a:path h="8555482" w="8534093">
                <a:moveTo>
                  <a:pt x="8534093" y="0"/>
                </a:moveTo>
                <a:lnTo>
                  <a:pt x="0" y="0"/>
                </a:lnTo>
                <a:lnTo>
                  <a:pt x="0" y="8555481"/>
                </a:lnTo>
                <a:lnTo>
                  <a:pt x="8534093" y="8555481"/>
                </a:lnTo>
                <a:lnTo>
                  <a:pt x="8534093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918653" y="5952470"/>
            <a:ext cx="9901778" cy="586138"/>
            <a:chOff x="0" y="0"/>
            <a:chExt cx="2471078" cy="1462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71078" cy="146276"/>
            </a:xfrm>
            <a:custGeom>
              <a:avLst/>
              <a:gdLst/>
              <a:ahLst/>
              <a:cxnLst/>
              <a:rect r="r" b="b" t="t" l="l"/>
              <a:pathLst>
                <a:path h="146276" w="2471078">
                  <a:moveTo>
                    <a:pt x="39875" y="0"/>
                  </a:moveTo>
                  <a:lnTo>
                    <a:pt x="2431203" y="0"/>
                  </a:lnTo>
                  <a:cubicBezTo>
                    <a:pt x="2441779" y="0"/>
                    <a:pt x="2451921" y="4201"/>
                    <a:pt x="2459399" y="11679"/>
                  </a:cubicBezTo>
                  <a:cubicBezTo>
                    <a:pt x="2466877" y="19157"/>
                    <a:pt x="2471078" y="29300"/>
                    <a:pt x="2471078" y="39875"/>
                  </a:cubicBezTo>
                  <a:lnTo>
                    <a:pt x="2471078" y="106401"/>
                  </a:lnTo>
                  <a:cubicBezTo>
                    <a:pt x="2471078" y="116976"/>
                    <a:pt x="2466877" y="127119"/>
                    <a:pt x="2459399" y="134597"/>
                  </a:cubicBezTo>
                  <a:cubicBezTo>
                    <a:pt x="2451921" y="142075"/>
                    <a:pt x="2441779" y="146276"/>
                    <a:pt x="2431203" y="146276"/>
                  </a:cubicBezTo>
                  <a:lnTo>
                    <a:pt x="39875" y="146276"/>
                  </a:lnTo>
                  <a:cubicBezTo>
                    <a:pt x="29300" y="146276"/>
                    <a:pt x="19157" y="142075"/>
                    <a:pt x="11679" y="134597"/>
                  </a:cubicBezTo>
                  <a:cubicBezTo>
                    <a:pt x="4201" y="127119"/>
                    <a:pt x="0" y="116976"/>
                    <a:pt x="0" y="106401"/>
                  </a:cubicBezTo>
                  <a:lnTo>
                    <a:pt x="0" y="39875"/>
                  </a:lnTo>
                  <a:cubicBezTo>
                    <a:pt x="0" y="29300"/>
                    <a:pt x="4201" y="19157"/>
                    <a:pt x="11679" y="11679"/>
                  </a:cubicBezTo>
                  <a:cubicBezTo>
                    <a:pt x="19157" y="4201"/>
                    <a:pt x="29300" y="0"/>
                    <a:pt x="39875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2471078" cy="212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5703631" y="3268437"/>
            <a:ext cx="11352394" cy="4154525"/>
          </a:xfrm>
          <a:custGeom>
            <a:avLst/>
            <a:gdLst/>
            <a:ahLst/>
            <a:cxnLst/>
            <a:rect r="r" b="b" t="t" l="l"/>
            <a:pathLst>
              <a:path h="4154525" w="11352394">
                <a:moveTo>
                  <a:pt x="0" y="0"/>
                </a:moveTo>
                <a:lnTo>
                  <a:pt x="11352394" y="0"/>
                </a:lnTo>
                <a:lnTo>
                  <a:pt x="11352394" y="4154525"/>
                </a:lnTo>
                <a:lnTo>
                  <a:pt x="0" y="4154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10" t="0" r="0" b="-1168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94677" y="8631294"/>
            <a:ext cx="11534968" cy="1153496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513657" y="-1111629"/>
            <a:ext cx="12346012" cy="12510258"/>
            <a:chOff x="0" y="0"/>
            <a:chExt cx="812800" cy="8236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23613"/>
            </a:xfrm>
            <a:custGeom>
              <a:avLst/>
              <a:gdLst/>
              <a:ahLst/>
              <a:cxnLst/>
              <a:rect r="r" b="b" t="t" l="l"/>
              <a:pathLst>
                <a:path h="823613" w="812800">
                  <a:moveTo>
                    <a:pt x="406400" y="0"/>
                  </a:moveTo>
                  <a:cubicBezTo>
                    <a:pt x="181951" y="0"/>
                    <a:pt x="0" y="184372"/>
                    <a:pt x="0" y="411807"/>
                  </a:cubicBezTo>
                  <a:cubicBezTo>
                    <a:pt x="0" y="639241"/>
                    <a:pt x="181951" y="823613"/>
                    <a:pt x="406400" y="823613"/>
                  </a:cubicBezTo>
                  <a:cubicBezTo>
                    <a:pt x="630849" y="823613"/>
                    <a:pt x="812800" y="639241"/>
                    <a:pt x="812800" y="411807"/>
                  </a:cubicBezTo>
                  <a:cubicBezTo>
                    <a:pt x="812800" y="18437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209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-4317171">
            <a:off x="7473988" y="4370398"/>
            <a:ext cx="7762520" cy="5599342"/>
          </a:xfrm>
          <a:custGeom>
            <a:avLst/>
            <a:gdLst/>
            <a:ahLst/>
            <a:cxnLst/>
            <a:rect r="r" b="b" t="t" l="l"/>
            <a:pathLst>
              <a:path h="5599342" w="7762520">
                <a:moveTo>
                  <a:pt x="0" y="0"/>
                </a:moveTo>
                <a:lnTo>
                  <a:pt x="7762520" y="0"/>
                </a:lnTo>
                <a:lnTo>
                  <a:pt x="7762520" y="5599342"/>
                </a:lnTo>
                <a:lnTo>
                  <a:pt x="0" y="55993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105002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5863608">
            <a:off x="16051914" y="-192690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3942056" y="0"/>
                </a:moveTo>
                <a:lnTo>
                  <a:pt x="0" y="0"/>
                </a:lnTo>
                <a:lnTo>
                  <a:pt x="0" y="3338166"/>
                </a:lnTo>
                <a:lnTo>
                  <a:pt x="3942056" y="3338166"/>
                </a:lnTo>
                <a:lnTo>
                  <a:pt x="394205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855005">
            <a:off x="16517934" y="7519738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0"/>
                </a:moveTo>
                <a:lnTo>
                  <a:pt x="3942056" y="0"/>
                </a:lnTo>
                <a:lnTo>
                  <a:pt x="3942056" y="3338166"/>
                </a:lnTo>
                <a:lnTo>
                  <a:pt x="0" y="33381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33424" y="9317128"/>
            <a:ext cx="295276" cy="295276"/>
          </a:xfrm>
          <a:custGeom>
            <a:avLst/>
            <a:gdLst/>
            <a:ahLst/>
            <a:cxnLst/>
            <a:rect r="r" b="b" t="t" l="l"/>
            <a:pathLst>
              <a:path h="295276" w="295276">
                <a:moveTo>
                  <a:pt x="0" y="0"/>
                </a:moveTo>
                <a:lnTo>
                  <a:pt x="295276" y="0"/>
                </a:lnTo>
                <a:lnTo>
                  <a:pt x="295276" y="295276"/>
                </a:lnTo>
                <a:lnTo>
                  <a:pt x="0" y="2952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15328" y="-132540"/>
            <a:ext cx="2187297" cy="2187297"/>
          </a:xfrm>
          <a:custGeom>
            <a:avLst/>
            <a:gdLst/>
            <a:ahLst/>
            <a:cxnLst/>
            <a:rect r="r" b="b" t="t" l="l"/>
            <a:pathLst>
              <a:path h="2187297" w="2187297">
                <a:moveTo>
                  <a:pt x="0" y="0"/>
                </a:moveTo>
                <a:lnTo>
                  <a:pt x="2187296" y="0"/>
                </a:lnTo>
                <a:lnTo>
                  <a:pt x="2187296" y="2187296"/>
                </a:lnTo>
                <a:lnTo>
                  <a:pt x="0" y="218729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59218" y="8747083"/>
            <a:ext cx="331920" cy="331920"/>
          </a:xfrm>
          <a:custGeom>
            <a:avLst/>
            <a:gdLst/>
            <a:ahLst/>
            <a:cxnLst/>
            <a:rect r="r" b="b" t="t" l="l"/>
            <a:pathLst>
              <a:path h="331920" w="331920">
                <a:moveTo>
                  <a:pt x="0" y="0"/>
                </a:moveTo>
                <a:lnTo>
                  <a:pt x="331920" y="0"/>
                </a:lnTo>
                <a:lnTo>
                  <a:pt x="331920" y="331920"/>
                </a:lnTo>
                <a:lnTo>
                  <a:pt x="0" y="33192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44534" y="8162695"/>
            <a:ext cx="346604" cy="346604"/>
          </a:xfrm>
          <a:custGeom>
            <a:avLst/>
            <a:gdLst/>
            <a:ahLst/>
            <a:cxnLst/>
            <a:rect r="r" b="b" t="t" l="l"/>
            <a:pathLst>
              <a:path h="346604" w="346604">
                <a:moveTo>
                  <a:pt x="0" y="0"/>
                </a:moveTo>
                <a:lnTo>
                  <a:pt x="346604" y="0"/>
                </a:lnTo>
                <a:lnTo>
                  <a:pt x="346604" y="346604"/>
                </a:lnTo>
                <a:lnTo>
                  <a:pt x="0" y="34660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28051" y="3011958"/>
            <a:ext cx="8447612" cy="1786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56"/>
              </a:lnSpc>
            </a:pPr>
            <a:r>
              <a:rPr lang="en-US" sz="9897" b="true">
                <a:solidFill>
                  <a:srgbClr val="0C3E8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20257" y="4798759"/>
            <a:ext cx="8150542" cy="67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5"/>
              </a:lnSpc>
            </a:pPr>
            <a:r>
              <a:rPr lang="en-US" sz="3696" b="tru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For Attending Our Presentation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3845" y="7357758"/>
            <a:ext cx="7041438" cy="511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7"/>
              </a:lnSpc>
            </a:pPr>
            <a:r>
              <a:rPr lang="en-US" sz="2883" i="true" b="true">
                <a:solidFill>
                  <a:srgbClr val="000000"/>
                </a:solidFill>
                <a:latin typeface="Poppins Semi-Bold Italics"/>
                <a:ea typeface="Poppins Semi-Bold Italics"/>
                <a:cs typeface="Poppins Semi-Bold Italics"/>
                <a:sym typeface="Poppins Semi-Bold Italics"/>
              </a:rPr>
              <a:t>Contact Us For More Information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2941" y="8185887"/>
            <a:ext cx="2737971" cy="32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b="true" sz="2093" u="sng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  <a:hlinkClick r:id="rId20" tooltip="https://github.com/alfcvean"/>
              </a:rPr>
              <a:t>alfcvean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2941" y="9255511"/>
            <a:ext cx="3372588" cy="32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b="true" sz="2093" u="sng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  <a:hlinkClick r:id="rId21" tooltip="mailto:alfriandocv@gmail.com"/>
              </a:rPr>
              <a:t>alfriandocv@gmail.com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22941" y="8755592"/>
            <a:ext cx="2964046" cy="32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5"/>
              </a:lnSpc>
            </a:pPr>
            <a:r>
              <a:rPr lang="en-US" b="true" sz="2093" u="sng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  <a:hlinkClick r:id="rId22" tooltip="http://www.linkedin.com/in/alfriandocvean"/>
              </a:rPr>
              <a:t>Alfriando C Vean</a:t>
            </a:r>
          </a:p>
        </p:txBody>
      </p:sp>
    </p:spTree>
  </p:cSld>
  <p:clrMapOvr>
    <a:masterClrMapping/>
  </p:clrMapOvr>
  <p:transition spd="fast">
    <p:wipe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85693">
            <a:off x="-2890288" y="-3033809"/>
            <a:ext cx="8534093" cy="8555482"/>
          </a:xfrm>
          <a:custGeom>
            <a:avLst/>
            <a:gdLst/>
            <a:ahLst/>
            <a:cxnLst/>
            <a:rect r="r" b="b" t="t" l="l"/>
            <a:pathLst>
              <a:path h="8555482" w="8534093">
                <a:moveTo>
                  <a:pt x="8534093" y="0"/>
                </a:moveTo>
                <a:lnTo>
                  <a:pt x="0" y="0"/>
                </a:lnTo>
                <a:lnTo>
                  <a:pt x="0" y="8555481"/>
                </a:lnTo>
                <a:lnTo>
                  <a:pt x="8534093" y="8555481"/>
                </a:lnTo>
                <a:lnTo>
                  <a:pt x="8534093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703631" y="3268437"/>
            <a:ext cx="11352394" cy="4154525"/>
          </a:xfrm>
          <a:custGeom>
            <a:avLst/>
            <a:gdLst/>
            <a:ahLst/>
            <a:cxnLst/>
            <a:rect r="r" b="b" t="t" l="l"/>
            <a:pathLst>
              <a:path h="4154525" w="11352394">
                <a:moveTo>
                  <a:pt x="0" y="0"/>
                </a:moveTo>
                <a:lnTo>
                  <a:pt x="11352394" y="0"/>
                </a:lnTo>
                <a:lnTo>
                  <a:pt x="11352394" y="4154525"/>
                </a:lnTo>
                <a:lnTo>
                  <a:pt x="0" y="4154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10" t="0" r="0" b="-1168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994677" y="8631294"/>
            <a:ext cx="11534968" cy="1153496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721930" y="-701147"/>
            <a:ext cx="12265685" cy="12428862"/>
            <a:chOff x="0" y="0"/>
            <a:chExt cx="812800" cy="8236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23613"/>
            </a:xfrm>
            <a:custGeom>
              <a:avLst/>
              <a:gdLst/>
              <a:ahLst/>
              <a:cxnLst/>
              <a:rect r="r" b="b" t="t" l="l"/>
              <a:pathLst>
                <a:path h="823613" w="812800">
                  <a:moveTo>
                    <a:pt x="406400" y="0"/>
                  </a:moveTo>
                  <a:cubicBezTo>
                    <a:pt x="181951" y="0"/>
                    <a:pt x="0" y="184372"/>
                    <a:pt x="0" y="411807"/>
                  </a:cubicBezTo>
                  <a:cubicBezTo>
                    <a:pt x="0" y="639241"/>
                    <a:pt x="181951" y="823613"/>
                    <a:pt x="406400" y="823613"/>
                  </a:cubicBezTo>
                  <a:cubicBezTo>
                    <a:pt x="630849" y="823613"/>
                    <a:pt x="812800" y="639241"/>
                    <a:pt x="812800" y="411807"/>
                  </a:cubicBezTo>
                  <a:cubicBezTo>
                    <a:pt x="812800" y="18437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6045" t="0" r="-26045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4317171">
            <a:off x="7473988" y="4370398"/>
            <a:ext cx="7762520" cy="5599342"/>
          </a:xfrm>
          <a:custGeom>
            <a:avLst/>
            <a:gdLst/>
            <a:ahLst/>
            <a:cxnLst/>
            <a:rect r="r" b="b" t="t" l="l"/>
            <a:pathLst>
              <a:path h="5599342" w="7762520">
                <a:moveTo>
                  <a:pt x="0" y="0"/>
                </a:moveTo>
                <a:lnTo>
                  <a:pt x="7762520" y="0"/>
                </a:lnTo>
                <a:lnTo>
                  <a:pt x="7762520" y="5599342"/>
                </a:lnTo>
                <a:lnTo>
                  <a:pt x="0" y="55993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105002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655283" y="-1425899"/>
            <a:ext cx="1752322" cy="175232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-5863608">
            <a:off x="16051914" y="-192690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3942056" y="0"/>
                </a:moveTo>
                <a:lnTo>
                  <a:pt x="0" y="0"/>
                </a:lnTo>
                <a:lnTo>
                  <a:pt x="0" y="3338166"/>
                </a:lnTo>
                <a:lnTo>
                  <a:pt x="3942056" y="3338166"/>
                </a:lnTo>
                <a:lnTo>
                  <a:pt x="394205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855005">
            <a:off x="16011530" y="7184759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0"/>
                </a:moveTo>
                <a:lnTo>
                  <a:pt x="3942056" y="0"/>
                </a:lnTo>
                <a:lnTo>
                  <a:pt x="3942056" y="3338167"/>
                </a:lnTo>
                <a:lnTo>
                  <a:pt x="0" y="33381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5328" y="-132540"/>
            <a:ext cx="2187297" cy="2187297"/>
          </a:xfrm>
          <a:custGeom>
            <a:avLst/>
            <a:gdLst/>
            <a:ahLst/>
            <a:cxnLst/>
            <a:rect r="r" b="b" t="t" l="l"/>
            <a:pathLst>
              <a:path h="2187297" w="2187297">
                <a:moveTo>
                  <a:pt x="0" y="0"/>
                </a:moveTo>
                <a:lnTo>
                  <a:pt x="2187296" y="0"/>
                </a:lnTo>
                <a:lnTo>
                  <a:pt x="2187296" y="2187296"/>
                </a:lnTo>
                <a:lnTo>
                  <a:pt x="0" y="21872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78932" y="2821756"/>
            <a:ext cx="8828672" cy="1435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64"/>
              </a:lnSpc>
            </a:pPr>
            <a:r>
              <a:rPr lang="en-US" sz="7974" b="true">
                <a:solidFill>
                  <a:srgbClr val="0C3E80"/>
                </a:solidFill>
                <a:latin typeface="Poppins Bold"/>
                <a:ea typeface="Poppins Bold"/>
                <a:cs typeface="Poppins Bold"/>
                <a:sym typeface="Poppins Bold"/>
              </a:rPr>
              <a:t>BACKGROUND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85693">
            <a:off x="10758075" y="4789093"/>
            <a:ext cx="8534093" cy="8555482"/>
          </a:xfrm>
          <a:custGeom>
            <a:avLst/>
            <a:gdLst/>
            <a:ahLst/>
            <a:cxnLst/>
            <a:rect r="r" b="b" t="t" l="l"/>
            <a:pathLst>
              <a:path h="8555482" w="8534093">
                <a:moveTo>
                  <a:pt x="0" y="0"/>
                </a:moveTo>
                <a:lnTo>
                  <a:pt x="8534093" y="0"/>
                </a:lnTo>
                <a:lnTo>
                  <a:pt x="8534093" y="8555482"/>
                </a:lnTo>
                <a:lnTo>
                  <a:pt x="0" y="8555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380141"/>
            <a:ext cx="19430999" cy="5702114"/>
          </a:xfrm>
          <a:custGeom>
            <a:avLst/>
            <a:gdLst/>
            <a:ahLst/>
            <a:cxnLst/>
            <a:rect r="r" b="b" t="t" l="l"/>
            <a:pathLst>
              <a:path h="5702114" w="19430999">
                <a:moveTo>
                  <a:pt x="0" y="0"/>
                </a:moveTo>
                <a:lnTo>
                  <a:pt x="19430999" y="0"/>
                </a:lnTo>
                <a:lnTo>
                  <a:pt x="19430999" y="5702113"/>
                </a:lnTo>
                <a:lnTo>
                  <a:pt x="0" y="5702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444" b="-197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105055" y="5826601"/>
            <a:ext cx="9909332" cy="1049885"/>
            <a:chOff x="0" y="0"/>
            <a:chExt cx="2332233" cy="2470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32233" cy="247098"/>
            </a:xfrm>
            <a:custGeom>
              <a:avLst/>
              <a:gdLst/>
              <a:ahLst/>
              <a:cxnLst/>
              <a:rect r="r" b="b" t="t" l="l"/>
              <a:pathLst>
                <a:path h="247098" w="2332233">
                  <a:moveTo>
                    <a:pt x="39845" y="0"/>
                  </a:moveTo>
                  <a:lnTo>
                    <a:pt x="2292388" y="0"/>
                  </a:lnTo>
                  <a:cubicBezTo>
                    <a:pt x="2302955" y="0"/>
                    <a:pt x="2313090" y="4198"/>
                    <a:pt x="2320562" y="11670"/>
                  </a:cubicBezTo>
                  <a:cubicBezTo>
                    <a:pt x="2328035" y="19143"/>
                    <a:pt x="2332233" y="29277"/>
                    <a:pt x="2332233" y="39845"/>
                  </a:cubicBezTo>
                  <a:lnTo>
                    <a:pt x="2332233" y="207253"/>
                  </a:lnTo>
                  <a:cubicBezTo>
                    <a:pt x="2332233" y="217821"/>
                    <a:pt x="2328035" y="227955"/>
                    <a:pt x="2320562" y="235428"/>
                  </a:cubicBezTo>
                  <a:cubicBezTo>
                    <a:pt x="2313090" y="242900"/>
                    <a:pt x="2302955" y="247098"/>
                    <a:pt x="2292388" y="247098"/>
                  </a:cubicBezTo>
                  <a:lnTo>
                    <a:pt x="39845" y="247098"/>
                  </a:lnTo>
                  <a:cubicBezTo>
                    <a:pt x="29277" y="247098"/>
                    <a:pt x="19143" y="242900"/>
                    <a:pt x="11670" y="235428"/>
                  </a:cubicBezTo>
                  <a:cubicBezTo>
                    <a:pt x="4198" y="227955"/>
                    <a:pt x="0" y="217821"/>
                    <a:pt x="0" y="207253"/>
                  </a:cubicBezTo>
                  <a:lnTo>
                    <a:pt x="0" y="39845"/>
                  </a:lnTo>
                  <a:cubicBezTo>
                    <a:pt x="0" y="29277"/>
                    <a:pt x="4198" y="19143"/>
                    <a:pt x="11670" y="11670"/>
                  </a:cubicBezTo>
                  <a:cubicBezTo>
                    <a:pt x="19143" y="4198"/>
                    <a:pt x="29277" y="0"/>
                    <a:pt x="39845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332233" cy="313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3236589"/>
            <a:ext cx="6893607" cy="689360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-50093" b="0"/>
              </a:stretch>
            </a:blipFill>
            <a:ln w="142875" cap="sq">
              <a:solidFill>
                <a:srgbClr val="FFC038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757741" y="5888891"/>
            <a:ext cx="4529807" cy="4398109"/>
          </a:xfrm>
          <a:custGeom>
            <a:avLst/>
            <a:gdLst/>
            <a:ahLst/>
            <a:cxnLst/>
            <a:rect r="r" b="b" t="t" l="l"/>
            <a:pathLst>
              <a:path h="4398109" w="4529807">
                <a:moveTo>
                  <a:pt x="0" y="0"/>
                </a:moveTo>
                <a:lnTo>
                  <a:pt x="4529807" y="0"/>
                </a:lnTo>
                <a:lnTo>
                  <a:pt x="4529807" y="4398109"/>
                </a:lnTo>
                <a:lnTo>
                  <a:pt x="0" y="43981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3000"/>
            </a:blip>
            <a:stretch>
              <a:fillRect l="0" t="0" r="0" b="-2994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045649" y="5610972"/>
            <a:ext cx="3953991" cy="395399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-24999"/>
              </a:stretch>
            </a:blipFill>
            <a:ln w="161925" cap="sq">
              <a:solidFill>
                <a:srgbClr val="F1F2F2"/>
              </a:solidFill>
              <a:prstDash val="solid"/>
              <a:miter/>
            </a:ln>
          </p:spPr>
        </p:sp>
      </p:grpSp>
      <p:sp>
        <p:nvSpPr>
          <p:cNvPr name="AutoShape 12" id="12"/>
          <p:cNvSpPr/>
          <p:nvPr/>
        </p:nvSpPr>
        <p:spPr>
          <a:xfrm flipV="true">
            <a:off x="17835427" y="9564963"/>
            <a:ext cx="0" cy="422525"/>
          </a:xfrm>
          <a:prstGeom prst="line">
            <a:avLst/>
          </a:prstGeom>
          <a:ln cap="flat" w="66675">
            <a:solidFill>
              <a:srgbClr val="FFC0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326143" y="540446"/>
            <a:ext cx="6298722" cy="92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Company Profile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89511" y="3403204"/>
            <a:ext cx="8967306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00"/>
              </a:lnSpc>
            </a:pPr>
            <a:r>
              <a:rPr lang="en-US" sz="2000" spc="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</a:t>
            </a:r>
            <a:r>
              <a:rPr lang="en-US" sz="2000" spc="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 New York City Taxi and Limousine Commission (TLC), created in 1971, is the agency responsible for licensing and regulating New York City's Medallion (Yellow) taxi cabs, for-hire vehicles (community-based liveries, black cars and luxury limousines), commuter vans, and paratransit vehicles.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30338" y="7514404"/>
            <a:ext cx="7252417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00"/>
              </a:lnSpc>
            </a:pPr>
            <a:r>
              <a:rPr lang="en-US" sz="2000" spc="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000" spc="4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onfirmed by the City Council to serve as Commissioner and Chair of the New York City Taxi and Limousine Commission (TLC) on May 19, 2022.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20466" y="6096892"/>
            <a:ext cx="5209311" cy="43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Commisioner Profile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403459" y="9564963"/>
            <a:ext cx="226318" cy="43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71882" y="7009837"/>
            <a:ext cx="3757895" cy="428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21"/>
              </a:lnSpc>
            </a:pPr>
            <a:r>
              <a:rPr lang="en-US" b="true" sz="2787" spc="27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David Do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56090" y="9787628"/>
            <a:ext cx="8533109" cy="34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3"/>
              </a:lnSpc>
              <a:spcBef>
                <a:spcPct val="0"/>
              </a:spcBef>
            </a:pPr>
            <a:r>
              <a:rPr lang="en-US" sz="188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-US" sz="1888" u="sng">
                <a:solidFill>
                  <a:srgbClr val="1C56A4"/>
                </a:solidFill>
                <a:latin typeface="Poppins"/>
                <a:ea typeface="Poppins"/>
                <a:cs typeface="Poppins"/>
                <a:sym typeface="Poppins"/>
                <a:hlinkClick r:id="rId9" tooltip="http://www.nyc.gov/site/tlc/about/tlc-leadership.page"/>
              </a:rPr>
              <a:t>NYC TLC-Leadership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957460" y="24847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062038" y="364959"/>
            <a:ext cx="6410633" cy="30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6"/>
              </a:lnSpc>
            </a:pPr>
            <a:r>
              <a:rPr lang="en-US" b="true" sz="1996" spc="19">
                <a:solidFill>
                  <a:srgbClr val="000000">
                    <a:alpha val="5098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BACKGROUND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85693">
            <a:off x="10917342" y="6881595"/>
            <a:ext cx="8534093" cy="8555482"/>
          </a:xfrm>
          <a:custGeom>
            <a:avLst/>
            <a:gdLst/>
            <a:ahLst/>
            <a:cxnLst/>
            <a:rect r="r" b="b" t="t" l="l"/>
            <a:pathLst>
              <a:path h="8555482" w="8534093">
                <a:moveTo>
                  <a:pt x="0" y="0"/>
                </a:moveTo>
                <a:lnTo>
                  <a:pt x="8534093" y="0"/>
                </a:lnTo>
                <a:lnTo>
                  <a:pt x="8534093" y="8555482"/>
                </a:lnTo>
                <a:lnTo>
                  <a:pt x="0" y="8555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288451" y="4040401"/>
            <a:ext cx="13244917" cy="1324491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3F8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3120055" y="2931045"/>
            <a:ext cx="11397246" cy="113972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true" rot="1419412">
            <a:off x="13359492" y="2836303"/>
            <a:ext cx="8627800" cy="6223494"/>
          </a:xfrm>
          <a:custGeom>
            <a:avLst/>
            <a:gdLst/>
            <a:ahLst/>
            <a:cxnLst/>
            <a:rect r="r" b="b" t="t" l="l"/>
            <a:pathLst>
              <a:path h="6223494" w="8627800">
                <a:moveTo>
                  <a:pt x="8627799" y="6223494"/>
                </a:moveTo>
                <a:lnTo>
                  <a:pt x="0" y="6223494"/>
                </a:lnTo>
                <a:lnTo>
                  <a:pt x="0" y="0"/>
                </a:lnTo>
                <a:lnTo>
                  <a:pt x="8627799" y="0"/>
                </a:lnTo>
                <a:lnTo>
                  <a:pt x="8627799" y="622349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05002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8563418">
            <a:off x="-997077" y="2122909"/>
            <a:ext cx="8308025" cy="5992831"/>
          </a:xfrm>
          <a:custGeom>
            <a:avLst/>
            <a:gdLst/>
            <a:ahLst/>
            <a:cxnLst/>
            <a:rect r="r" b="b" t="t" l="l"/>
            <a:pathLst>
              <a:path h="5992831" w="8308025">
                <a:moveTo>
                  <a:pt x="8308025" y="5992831"/>
                </a:moveTo>
                <a:lnTo>
                  <a:pt x="0" y="5992831"/>
                </a:lnTo>
                <a:lnTo>
                  <a:pt x="0" y="0"/>
                </a:lnTo>
                <a:lnTo>
                  <a:pt x="8308025" y="0"/>
                </a:lnTo>
                <a:lnTo>
                  <a:pt x="8308025" y="599283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10500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077159" y="-5834233"/>
            <a:ext cx="13244917" cy="1324491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27862" y="-4891715"/>
            <a:ext cx="11969889" cy="1196988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51654" y="5219773"/>
            <a:ext cx="1295386" cy="1288909"/>
          </a:xfrm>
          <a:custGeom>
            <a:avLst/>
            <a:gdLst/>
            <a:ahLst/>
            <a:cxnLst/>
            <a:rect r="r" b="b" t="t" l="l"/>
            <a:pathLst>
              <a:path h="1288909" w="1295386">
                <a:moveTo>
                  <a:pt x="0" y="0"/>
                </a:moveTo>
                <a:lnTo>
                  <a:pt x="1295386" y="0"/>
                </a:lnTo>
                <a:lnTo>
                  <a:pt x="1295386" y="1288909"/>
                </a:lnTo>
                <a:lnTo>
                  <a:pt x="0" y="12889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389835" y="1640682"/>
            <a:ext cx="1059914" cy="1057264"/>
          </a:xfrm>
          <a:custGeom>
            <a:avLst/>
            <a:gdLst/>
            <a:ahLst/>
            <a:cxnLst/>
            <a:rect r="r" b="b" t="t" l="l"/>
            <a:pathLst>
              <a:path h="1057264" w="1059914">
                <a:moveTo>
                  <a:pt x="0" y="0"/>
                </a:moveTo>
                <a:lnTo>
                  <a:pt x="1059914" y="0"/>
                </a:lnTo>
                <a:lnTo>
                  <a:pt x="1059914" y="1057264"/>
                </a:lnTo>
                <a:lnTo>
                  <a:pt x="0" y="10572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7011499"/>
            <a:ext cx="5990826" cy="1962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3"/>
              </a:lnSpc>
            </a:pPr>
            <a:r>
              <a:rPr lang="en-US" sz="2245" spc="5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create a modern, safe, and equitable transportation system by promoting innovation, protecting consumers, supporting drivers, and ensuring mobility access for all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17394" y="2949763"/>
            <a:ext cx="5990826" cy="2352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3"/>
              </a:lnSpc>
            </a:pPr>
            <a:r>
              <a:rPr lang="en-US" sz="2245" spc="5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245" spc="5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 ensure that New Yorkers and visitors to the City have access to taxicabs, car services, and commuter van services that are safe, efficient, sufficiently plentiful, and provide a good passenger experience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37362" y="5816468"/>
            <a:ext cx="3104256" cy="44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1"/>
              </a:lnSpc>
            </a:pPr>
            <a:r>
              <a:rPr lang="en-US" b="true" sz="2965" spc="29">
                <a:solidFill>
                  <a:srgbClr val="FFC038"/>
                </a:solidFill>
                <a:latin typeface="Poppins Bold"/>
                <a:ea typeface="Poppins Bold"/>
                <a:cs typeface="Poppins Bold"/>
                <a:sym typeface="Poppins Bold"/>
              </a:rPr>
              <a:t>Vision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60679" y="2008936"/>
            <a:ext cx="3104256" cy="449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1"/>
              </a:lnSpc>
            </a:pPr>
            <a:r>
              <a:rPr lang="en-US" b="true" sz="2965" spc="29">
                <a:solidFill>
                  <a:srgbClr val="0C3E80"/>
                </a:solidFill>
                <a:latin typeface="Poppins Bold"/>
                <a:ea typeface="Poppins Bold"/>
                <a:cs typeface="Poppins Bold"/>
                <a:sym typeface="Poppins Bold"/>
              </a:rPr>
              <a:t>Mission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410282" y="9564963"/>
            <a:ext cx="526219" cy="43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8277190" y="4488025"/>
            <a:ext cx="2187297" cy="2187297"/>
          </a:xfrm>
          <a:custGeom>
            <a:avLst/>
            <a:gdLst/>
            <a:ahLst/>
            <a:cxnLst/>
            <a:rect r="r" b="b" t="t" l="l"/>
            <a:pathLst>
              <a:path h="2187297" w="2187297">
                <a:moveTo>
                  <a:pt x="0" y="0"/>
                </a:moveTo>
                <a:lnTo>
                  <a:pt x="2187297" y="0"/>
                </a:lnTo>
                <a:lnTo>
                  <a:pt x="2187297" y="2187297"/>
                </a:lnTo>
                <a:lnTo>
                  <a:pt x="0" y="21872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 flipV="true">
            <a:off x="17835427" y="9564963"/>
            <a:ext cx="0" cy="422525"/>
          </a:xfrm>
          <a:prstGeom prst="line">
            <a:avLst/>
          </a:prstGeom>
          <a:ln cap="flat" w="66675">
            <a:solidFill>
              <a:srgbClr val="FFC0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957460" y="24847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1062038" y="364959"/>
            <a:ext cx="6410633" cy="30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6"/>
              </a:lnSpc>
            </a:pPr>
            <a:r>
              <a:rPr lang="en-US" b="true" sz="1996" spc="19">
                <a:solidFill>
                  <a:srgbClr val="000000">
                    <a:alpha val="5098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BACKGROUND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6212524">
            <a:off x="-1439817" y="7501185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3338167"/>
                </a:moveTo>
                <a:lnTo>
                  <a:pt x="3942056" y="3338167"/>
                </a:lnTo>
                <a:lnTo>
                  <a:pt x="3942056" y="0"/>
                </a:lnTo>
                <a:lnTo>
                  <a:pt x="0" y="0"/>
                </a:lnTo>
                <a:lnTo>
                  <a:pt x="0" y="33381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7835427" y="9564963"/>
            <a:ext cx="0" cy="422525"/>
          </a:xfrm>
          <a:prstGeom prst="line">
            <a:avLst/>
          </a:prstGeom>
          <a:ln cap="flat" w="66675">
            <a:solidFill>
              <a:srgbClr val="FFC0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957460" y="24847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2664167" y="3531423"/>
            <a:ext cx="4579113" cy="698066"/>
            <a:chOff x="0" y="0"/>
            <a:chExt cx="1206022" cy="1838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6022" cy="183853"/>
            </a:xfrm>
            <a:custGeom>
              <a:avLst/>
              <a:gdLst/>
              <a:ahLst/>
              <a:cxnLst/>
              <a:rect r="r" b="b" t="t" l="l"/>
              <a:pathLst>
                <a:path h="183853" w="1206022">
                  <a:moveTo>
                    <a:pt x="0" y="0"/>
                  </a:moveTo>
                  <a:lnTo>
                    <a:pt x="1206022" y="0"/>
                  </a:lnTo>
                  <a:lnTo>
                    <a:pt x="1206022" y="183853"/>
                  </a:lnTo>
                  <a:lnTo>
                    <a:pt x="0" y="183853"/>
                  </a:lnTo>
                  <a:close/>
                </a:path>
              </a:pathLst>
            </a:custGeom>
            <a:solidFill>
              <a:srgbClr val="01306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206022" cy="250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Idle fleet time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664167" y="5515257"/>
            <a:ext cx="4579113" cy="698066"/>
            <a:chOff x="0" y="0"/>
            <a:chExt cx="1206022" cy="1838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6022" cy="183853"/>
            </a:xfrm>
            <a:custGeom>
              <a:avLst/>
              <a:gdLst/>
              <a:ahLst/>
              <a:cxnLst/>
              <a:rect r="r" b="b" t="t" l="l"/>
              <a:pathLst>
                <a:path h="183853" w="1206022">
                  <a:moveTo>
                    <a:pt x="0" y="0"/>
                  </a:moveTo>
                  <a:lnTo>
                    <a:pt x="1206022" y="0"/>
                  </a:lnTo>
                  <a:lnTo>
                    <a:pt x="1206022" y="183853"/>
                  </a:lnTo>
                  <a:lnTo>
                    <a:pt x="0" y="183853"/>
                  </a:lnTo>
                  <a:close/>
                </a:path>
              </a:pathLst>
            </a:custGeom>
            <a:solidFill>
              <a:srgbClr val="01306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206022" cy="250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Underserved Area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664167" y="7321294"/>
            <a:ext cx="4579113" cy="698066"/>
            <a:chOff x="0" y="0"/>
            <a:chExt cx="1206022" cy="1838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06022" cy="183853"/>
            </a:xfrm>
            <a:custGeom>
              <a:avLst/>
              <a:gdLst/>
              <a:ahLst/>
              <a:cxnLst/>
              <a:rect r="r" b="b" t="t" l="l"/>
              <a:pathLst>
                <a:path h="183853" w="1206022">
                  <a:moveTo>
                    <a:pt x="0" y="0"/>
                  </a:moveTo>
                  <a:lnTo>
                    <a:pt x="1206022" y="0"/>
                  </a:lnTo>
                  <a:lnTo>
                    <a:pt x="1206022" y="183853"/>
                  </a:lnTo>
                  <a:lnTo>
                    <a:pt x="0" y="183853"/>
                  </a:lnTo>
                  <a:close/>
                </a:path>
              </a:pathLst>
            </a:custGeom>
            <a:solidFill>
              <a:srgbClr val="01306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206022" cy="250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Missed Revenue Opportunities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3241018"/>
            <a:ext cx="1262804" cy="1152309"/>
          </a:xfrm>
          <a:custGeom>
            <a:avLst/>
            <a:gdLst/>
            <a:ahLst/>
            <a:cxnLst/>
            <a:rect r="r" b="b" t="t" l="l"/>
            <a:pathLst>
              <a:path h="1152309" w="1262804">
                <a:moveTo>
                  <a:pt x="0" y="0"/>
                </a:moveTo>
                <a:lnTo>
                  <a:pt x="1262804" y="0"/>
                </a:lnTo>
                <a:lnTo>
                  <a:pt x="1262804" y="1152309"/>
                </a:lnTo>
                <a:lnTo>
                  <a:pt x="0" y="1152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6212" y="5271187"/>
            <a:ext cx="1147780" cy="942136"/>
          </a:xfrm>
          <a:custGeom>
            <a:avLst/>
            <a:gdLst/>
            <a:ahLst/>
            <a:cxnLst/>
            <a:rect r="r" b="b" t="t" l="l"/>
            <a:pathLst>
              <a:path h="942136" w="1147780">
                <a:moveTo>
                  <a:pt x="0" y="0"/>
                </a:moveTo>
                <a:lnTo>
                  <a:pt x="1147780" y="0"/>
                </a:lnTo>
                <a:lnTo>
                  <a:pt x="1147780" y="942136"/>
                </a:lnTo>
                <a:lnTo>
                  <a:pt x="0" y="9421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86212" y="7089623"/>
            <a:ext cx="1288882" cy="1053661"/>
          </a:xfrm>
          <a:custGeom>
            <a:avLst/>
            <a:gdLst/>
            <a:ahLst/>
            <a:cxnLst/>
            <a:rect r="r" b="b" t="t" l="l"/>
            <a:pathLst>
              <a:path h="1053661" w="1288882">
                <a:moveTo>
                  <a:pt x="0" y="0"/>
                </a:moveTo>
                <a:lnTo>
                  <a:pt x="1288882" y="0"/>
                </a:lnTo>
                <a:lnTo>
                  <a:pt x="1288882" y="1053661"/>
                </a:lnTo>
                <a:lnTo>
                  <a:pt x="0" y="10536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785693">
            <a:off x="12394265" y="-3258566"/>
            <a:ext cx="8534093" cy="8555482"/>
          </a:xfrm>
          <a:custGeom>
            <a:avLst/>
            <a:gdLst/>
            <a:ahLst/>
            <a:cxnLst/>
            <a:rect r="r" b="b" t="t" l="l"/>
            <a:pathLst>
              <a:path h="8555482" w="8534093">
                <a:moveTo>
                  <a:pt x="0" y="0"/>
                </a:moveTo>
                <a:lnTo>
                  <a:pt x="8534093" y="0"/>
                </a:lnTo>
                <a:lnTo>
                  <a:pt x="8534093" y="8555482"/>
                </a:lnTo>
                <a:lnTo>
                  <a:pt x="0" y="85554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198908" y="3531423"/>
            <a:ext cx="9636519" cy="698066"/>
            <a:chOff x="0" y="0"/>
            <a:chExt cx="2538013" cy="1838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38013" cy="183853"/>
            </a:xfrm>
            <a:custGeom>
              <a:avLst/>
              <a:gdLst/>
              <a:ahLst/>
              <a:cxnLst/>
              <a:rect r="r" b="b" t="t" l="l"/>
              <a:pathLst>
                <a:path h="183853" w="2538013">
                  <a:moveTo>
                    <a:pt x="0" y="0"/>
                  </a:moveTo>
                  <a:lnTo>
                    <a:pt x="2538013" y="0"/>
                  </a:lnTo>
                  <a:lnTo>
                    <a:pt x="2538013" y="183853"/>
                  </a:lnTo>
                  <a:lnTo>
                    <a:pt x="0" y="183853"/>
                  </a:lnTo>
                  <a:close/>
                </a:path>
              </a:pathLst>
            </a:custGeom>
            <a:solidFill>
              <a:srgbClr val="01306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2538013" cy="250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Taxis spend more time waiting than moving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198908" y="5541374"/>
            <a:ext cx="9636519" cy="698066"/>
            <a:chOff x="0" y="0"/>
            <a:chExt cx="2538013" cy="18385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38013" cy="183853"/>
            </a:xfrm>
            <a:custGeom>
              <a:avLst/>
              <a:gdLst/>
              <a:ahLst/>
              <a:cxnLst/>
              <a:rect r="r" b="b" t="t" l="l"/>
              <a:pathLst>
                <a:path h="183853" w="2538013">
                  <a:moveTo>
                    <a:pt x="0" y="0"/>
                  </a:moveTo>
                  <a:lnTo>
                    <a:pt x="2538013" y="0"/>
                  </a:lnTo>
                  <a:lnTo>
                    <a:pt x="2538013" y="183853"/>
                  </a:lnTo>
                  <a:lnTo>
                    <a:pt x="0" y="183853"/>
                  </a:lnTo>
                  <a:close/>
                </a:path>
              </a:pathLst>
            </a:custGeom>
            <a:solidFill>
              <a:srgbClr val="01306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2538013" cy="250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High-demand areas suffer from slow response and long wait times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222648" y="7321294"/>
            <a:ext cx="9612779" cy="698066"/>
            <a:chOff x="0" y="0"/>
            <a:chExt cx="2531761" cy="18385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531761" cy="183853"/>
            </a:xfrm>
            <a:custGeom>
              <a:avLst/>
              <a:gdLst/>
              <a:ahLst/>
              <a:cxnLst/>
              <a:rect r="r" b="b" t="t" l="l"/>
              <a:pathLst>
                <a:path h="183853" w="2531761">
                  <a:moveTo>
                    <a:pt x="0" y="0"/>
                  </a:moveTo>
                  <a:lnTo>
                    <a:pt x="2531761" y="0"/>
                  </a:lnTo>
                  <a:lnTo>
                    <a:pt x="2531761" y="183853"/>
                  </a:lnTo>
                  <a:lnTo>
                    <a:pt x="0" y="183853"/>
                  </a:lnTo>
                  <a:close/>
                </a:path>
              </a:pathLst>
            </a:custGeom>
            <a:solidFill>
              <a:srgbClr val="01306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2531761" cy="250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Vendors lose potential earnings due to inefficient deployment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354349" y="3531423"/>
            <a:ext cx="733490" cy="73349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1306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86212" y="981075"/>
            <a:ext cx="387460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386988" y="9564963"/>
            <a:ext cx="242788" cy="43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2129133"/>
            <a:ext cx="10805826" cy="82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</a:t>
            </a:r>
            <a:r>
              <a:rPr lang="en-US" sz="23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 in NYC’s high-mobility landscape, uneven distribution of taxi supply still persists. This spatial imbalance results in: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62038" y="364959"/>
            <a:ext cx="6410633" cy="30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6"/>
              </a:lnSpc>
            </a:pPr>
            <a:r>
              <a:rPr lang="en-US" b="true" sz="1996" spc="19">
                <a:solidFill>
                  <a:srgbClr val="000000">
                    <a:alpha val="5098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BACKGROUND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7354349" y="7321294"/>
            <a:ext cx="733490" cy="73349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13064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354349" y="5541374"/>
            <a:ext cx="733490" cy="733490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13064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136525"/>
              <a:ext cx="711200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</p:spTree>
  </p:cSld>
  <p:clrMapOvr>
    <a:masterClrMapping/>
  </p:clrMapOvr>
  <p:transition spd="fast">
    <p:wipe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6212524">
            <a:off x="-1439817" y="7501185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3338167"/>
                </a:moveTo>
                <a:lnTo>
                  <a:pt x="3942056" y="3338167"/>
                </a:lnTo>
                <a:lnTo>
                  <a:pt x="3942056" y="0"/>
                </a:lnTo>
                <a:lnTo>
                  <a:pt x="0" y="0"/>
                </a:lnTo>
                <a:lnTo>
                  <a:pt x="0" y="33381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7835427" y="9564963"/>
            <a:ext cx="0" cy="422525"/>
          </a:xfrm>
          <a:prstGeom prst="line">
            <a:avLst/>
          </a:prstGeom>
          <a:ln cap="flat" w="66675">
            <a:solidFill>
              <a:srgbClr val="FFC0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957460" y="24847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2785693">
            <a:off x="12394265" y="-3258566"/>
            <a:ext cx="8534093" cy="8555482"/>
          </a:xfrm>
          <a:custGeom>
            <a:avLst/>
            <a:gdLst/>
            <a:ahLst/>
            <a:cxnLst/>
            <a:rect r="r" b="b" t="t" l="l"/>
            <a:pathLst>
              <a:path h="8555482" w="8534093">
                <a:moveTo>
                  <a:pt x="0" y="0"/>
                </a:moveTo>
                <a:lnTo>
                  <a:pt x="8534093" y="0"/>
                </a:lnTo>
                <a:lnTo>
                  <a:pt x="8534093" y="8555482"/>
                </a:lnTo>
                <a:lnTo>
                  <a:pt x="0" y="8555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21497" y="2833746"/>
            <a:ext cx="12239069" cy="698066"/>
            <a:chOff x="0" y="0"/>
            <a:chExt cx="3223458" cy="1838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3458" cy="183853"/>
            </a:xfrm>
            <a:custGeom>
              <a:avLst/>
              <a:gdLst/>
              <a:ahLst/>
              <a:cxnLst/>
              <a:rect r="r" b="b" t="t" l="l"/>
              <a:pathLst>
                <a:path h="183853" w="3223458">
                  <a:moveTo>
                    <a:pt x="0" y="0"/>
                  </a:moveTo>
                  <a:lnTo>
                    <a:pt x="3223458" y="0"/>
                  </a:lnTo>
                  <a:lnTo>
                    <a:pt x="3223458" y="183853"/>
                  </a:lnTo>
                  <a:lnTo>
                    <a:pt x="0" y="183853"/>
                  </a:lnTo>
                  <a:close/>
                </a:path>
              </a:pathLst>
            </a:custGeom>
            <a:solidFill>
              <a:srgbClr val="01306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3223458" cy="250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Reduce passenger wait time by up to 5 minutes in key zones within 1 month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821497" y="4599884"/>
            <a:ext cx="12239069" cy="698066"/>
            <a:chOff x="0" y="0"/>
            <a:chExt cx="3223458" cy="1838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23458" cy="183853"/>
            </a:xfrm>
            <a:custGeom>
              <a:avLst/>
              <a:gdLst/>
              <a:ahLst/>
              <a:cxnLst/>
              <a:rect r="r" b="b" t="t" l="l"/>
              <a:pathLst>
                <a:path h="183853" w="3223458">
                  <a:moveTo>
                    <a:pt x="0" y="0"/>
                  </a:moveTo>
                  <a:lnTo>
                    <a:pt x="3223458" y="0"/>
                  </a:lnTo>
                  <a:lnTo>
                    <a:pt x="3223458" y="183853"/>
                  </a:lnTo>
                  <a:lnTo>
                    <a:pt x="0" y="183853"/>
                  </a:lnTo>
                  <a:close/>
                </a:path>
              </a:pathLst>
            </a:custGeom>
            <a:solidFill>
              <a:srgbClr val="01306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3223458" cy="250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Increase vendor revenue by 3–5% in underutilized areas through better fleet placement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821497" y="6366022"/>
            <a:ext cx="12239069" cy="994370"/>
            <a:chOff x="0" y="0"/>
            <a:chExt cx="3223458" cy="2618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23458" cy="261892"/>
            </a:xfrm>
            <a:custGeom>
              <a:avLst/>
              <a:gdLst/>
              <a:ahLst/>
              <a:cxnLst/>
              <a:rect r="r" b="b" t="t" l="l"/>
              <a:pathLst>
                <a:path h="261892" w="3223458">
                  <a:moveTo>
                    <a:pt x="0" y="0"/>
                  </a:moveTo>
                  <a:lnTo>
                    <a:pt x="3223458" y="0"/>
                  </a:lnTo>
                  <a:lnTo>
                    <a:pt x="3223458" y="261892"/>
                  </a:lnTo>
                  <a:lnTo>
                    <a:pt x="0" y="261892"/>
                  </a:lnTo>
                  <a:close/>
                </a:path>
              </a:pathLst>
            </a:custGeom>
            <a:solidFill>
              <a:srgbClr val="01306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3223458" cy="328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Identify opportunities to increase off-peak ridership by 10% through incentive-based strategies within 1 month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259580" y="2681476"/>
            <a:ext cx="1129697" cy="1002606"/>
          </a:xfrm>
          <a:custGeom>
            <a:avLst/>
            <a:gdLst/>
            <a:ahLst/>
            <a:cxnLst/>
            <a:rect r="r" b="b" t="t" l="l"/>
            <a:pathLst>
              <a:path h="1002606" w="1129697">
                <a:moveTo>
                  <a:pt x="0" y="0"/>
                </a:moveTo>
                <a:lnTo>
                  <a:pt x="1129697" y="0"/>
                </a:lnTo>
                <a:lnTo>
                  <a:pt x="1129697" y="1002606"/>
                </a:lnTo>
                <a:lnTo>
                  <a:pt x="0" y="1002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202431" y="4341691"/>
            <a:ext cx="1243997" cy="1214452"/>
          </a:xfrm>
          <a:custGeom>
            <a:avLst/>
            <a:gdLst/>
            <a:ahLst/>
            <a:cxnLst/>
            <a:rect r="r" b="b" t="t" l="l"/>
            <a:pathLst>
              <a:path h="1214452" w="1243997">
                <a:moveTo>
                  <a:pt x="0" y="0"/>
                </a:moveTo>
                <a:lnTo>
                  <a:pt x="1243996" y="0"/>
                </a:lnTo>
                <a:lnTo>
                  <a:pt x="1243996" y="1214452"/>
                </a:lnTo>
                <a:lnTo>
                  <a:pt x="0" y="12144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089488" y="6366022"/>
            <a:ext cx="1469882" cy="938052"/>
          </a:xfrm>
          <a:custGeom>
            <a:avLst/>
            <a:gdLst/>
            <a:ahLst/>
            <a:cxnLst/>
            <a:rect r="r" b="b" t="t" l="l"/>
            <a:pathLst>
              <a:path h="938052" w="1469882">
                <a:moveTo>
                  <a:pt x="0" y="0"/>
                </a:moveTo>
                <a:lnTo>
                  <a:pt x="1469882" y="0"/>
                </a:lnTo>
                <a:lnTo>
                  <a:pt x="1469882" y="938052"/>
                </a:lnTo>
                <a:lnTo>
                  <a:pt x="0" y="9380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391751" y="9564963"/>
            <a:ext cx="238026" cy="43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2038" y="364959"/>
            <a:ext cx="6410633" cy="30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6"/>
              </a:lnSpc>
            </a:pPr>
            <a:r>
              <a:rPr lang="en-US" b="true" sz="1996" spc="19">
                <a:solidFill>
                  <a:srgbClr val="000000">
                    <a:alpha val="5098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BACKGROUND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6212" y="981075"/>
            <a:ext cx="472043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Objectives</a:t>
            </a:r>
          </a:p>
        </p:txBody>
      </p:sp>
    </p:spTree>
  </p:cSld>
  <p:clrMapOvr>
    <a:masterClrMapping/>
  </p:clrMapOvr>
  <p:transition spd="fast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85693">
            <a:off x="-2890288" y="-3033809"/>
            <a:ext cx="8534093" cy="8555482"/>
          </a:xfrm>
          <a:custGeom>
            <a:avLst/>
            <a:gdLst/>
            <a:ahLst/>
            <a:cxnLst/>
            <a:rect r="r" b="b" t="t" l="l"/>
            <a:pathLst>
              <a:path h="8555482" w="8534093">
                <a:moveTo>
                  <a:pt x="8534093" y="0"/>
                </a:moveTo>
                <a:lnTo>
                  <a:pt x="0" y="0"/>
                </a:lnTo>
                <a:lnTo>
                  <a:pt x="0" y="8555481"/>
                </a:lnTo>
                <a:lnTo>
                  <a:pt x="8534093" y="8555481"/>
                </a:lnTo>
                <a:lnTo>
                  <a:pt x="8534093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703631" y="3268437"/>
            <a:ext cx="11352394" cy="4154525"/>
          </a:xfrm>
          <a:custGeom>
            <a:avLst/>
            <a:gdLst/>
            <a:ahLst/>
            <a:cxnLst/>
            <a:rect r="r" b="b" t="t" l="l"/>
            <a:pathLst>
              <a:path h="4154525" w="11352394">
                <a:moveTo>
                  <a:pt x="0" y="0"/>
                </a:moveTo>
                <a:lnTo>
                  <a:pt x="11352394" y="0"/>
                </a:lnTo>
                <a:lnTo>
                  <a:pt x="11352394" y="4154525"/>
                </a:lnTo>
                <a:lnTo>
                  <a:pt x="0" y="4154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10" t="0" r="0" b="-1168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994677" y="8631294"/>
            <a:ext cx="11534968" cy="1153496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721930" y="-701147"/>
            <a:ext cx="12265685" cy="12428862"/>
            <a:chOff x="0" y="0"/>
            <a:chExt cx="812800" cy="8236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23613"/>
            </a:xfrm>
            <a:custGeom>
              <a:avLst/>
              <a:gdLst/>
              <a:ahLst/>
              <a:cxnLst/>
              <a:rect r="r" b="b" t="t" l="l"/>
              <a:pathLst>
                <a:path h="823613" w="812800">
                  <a:moveTo>
                    <a:pt x="406400" y="0"/>
                  </a:moveTo>
                  <a:cubicBezTo>
                    <a:pt x="181951" y="0"/>
                    <a:pt x="0" y="184372"/>
                    <a:pt x="0" y="411807"/>
                  </a:cubicBezTo>
                  <a:cubicBezTo>
                    <a:pt x="0" y="639241"/>
                    <a:pt x="181951" y="823613"/>
                    <a:pt x="406400" y="823613"/>
                  </a:cubicBezTo>
                  <a:cubicBezTo>
                    <a:pt x="630849" y="823613"/>
                    <a:pt x="812800" y="639241"/>
                    <a:pt x="812800" y="411807"/>
                  </a:cubicBezTo>
                  <a:cubicBezTo>
                    <a:pt x="812800" y="184372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6911" t="0" r="-26911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4317171">
            <a:off x="7473988" y="4370398"/>
            <a:ext cx="7762520" cy="5599342"/>
          </a:xfrm>
          <a:custGeom>
            <a:avLst/>
            <a:gdLst/>
            <a:ahLst/>
            <a:cxnLst/>
            <a:rect r="r" b="b" t="t" l="l"/>
            <a:pathLst>
              <a:path h="5599342" w="7762520">
                <a:moveTo>
                  <a:pt x="0" y="0"/>
                </a:moveTo>
                <a:lnTo>
                  <a:pt x="7762520" y="0"/>
                </a:lnTo>
                <a:lnTo>
                  <a:pt x="7762520" y="5599342"/>
                </a:lnTo>
                <a:lnTo>
                  <a:pt x="0" y="55993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105002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655283" y="-1425899"/>
            <a:ext cx="1752322" cy="175232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-5863608">
            <a:off x="16051914" y="-192690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3942056" y="0"/>
                </a:moveTo>
                <a:lnTo>
                  <a:pt x="0" y="0"/>
                </a:lnTo>
                <a:lnTo>
                  <a:pt x="0" y="3338166"/>
                </a:lnTo>
                <a:lnTo>
                  <a:pt x="3942056" y="3338166"/>
                </a:lnTo>
                <a:lnTo>
                  <a:pt x="394205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855005">
            <a:off x="16011530" y="7184759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0"/>
                </a:moveTo>
                <a:lnTo>
                  <a:pt x="3942056" y="0"/>
                </a:lnTo>
                <a:lnTo>
                  <a:pt x="3942056" y="3338167"/>
                </a:lnTo>
                <a:lnTo>
                  <a:pt x="0" y="33381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5328" y="-132540"/>
            <a:ext cx="2187297" cy="2187297"/>
          </a:xfrm>
          <a:custGeom>
            <a:avLst/>
            <a:gdLst/>
            <a:ahLst/>
            <a:cxnLst/>
            <a:rect r="r" b="b" t="t" l="l"/>
            <a:pathLst>
              <a:path h="2187297" w="2187297">
                <a:moveTo>
                  <a:pt x="0" y="0"/>
                </a:moveTo>
                <a:lnTo>
                  <a:pt x="2187296" y="0"/>
                </a:lnTo>
                <a:lnTo>
                  <a:pt x="2187296" y="2187296"/>
                </a:lnTo>
                <a:lnTo>
                  <a:pt x="0" y="21872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76758" y="3646682"/>
            <a:ext cx="8828672" cy="1435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64"/>
              </a:lnSpc>
            </a:pPr>
            <a:r>
              <a:rPr lang="en-US" sz="7974" b="true">
                <a:solidFill>
                  <a:srgbClr val="0C3E80"/>
                </a:solidFill>
                <a:latin typeface="Poppins Bold"/>
                <a:ea typeface="Poppins Bold"/>
                <a:cs typeface="Poppins Bold"/>
                <a:sym typeface="Poppins Bold"/>
              </a:rPr>
              <a:t>DATA</a:t>
            </a:r>
          </a:p>
        </p:txBody>
      </p:sp>
    </p:spTree>
  </p:cSld>
  <p:clrMapOvr>
    <a:masterClrMapping/>
  </p:clrMapOvr>
  <p:transition spd="fast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85693">
            <a:off x="-2658000" y="-4146895"/>
            <a:ext cx="8534093" cy="8555482"/>
          </a:xfrm>
          <a:custGeom>
            <a:avLst/>
            <a:gdLst/>
            <a:ahLst/>
            <a:cxnLst/>
            <a:rect r="r" b="b" t="t" l="l"/>
            <a:pathLst>
              <a:path h="8555482" w="8534093">
                <a:moveTo>
                  <a:pt x="8534092" y="0"/>
                </a:moveTo>
                <a:lnTo>
                  <a:pt x="0" y="0"/>
                </a:lnTo>
                <a:lnTo>
                  <a:pt x="0" y="8555481"/>
                </a:lnTo>
                <a:lnTo>
                  <a:pt x="8534092" y="8555481"/>
                </a:lnTo>
                <a:lnTo>
                  <a:pt x="8534092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863608">
            <a:off x="16026974" y="112879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3942056" y="0"/>
                </a:moveTo>
                <a:lnTo>
                  <a:pt x="0" y="0"/>
                </a:lnTo>
                <a:lnTo>
                  <a:pt x="0" y="3338167"/>
                </a:lnTo>
                <a:lnTo>
                  <a:pt x="3942056" y="3338167"/>
                </a:lnTo>
                <a:lnTo>
                  <a:pt x="394205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45100" y="2650924"/>
            <a:ext cx="2966230" cy="1965128"/>
          </a:xfrm>
          <a:custGeom>
            <a:avLst/>
            <a:gdLst/>
            <a:ahLst/>
            <a:cxnLst/>
            <a:rect r="r" b="b" t="t" l="l"/>
            <a:pathLst>
              <a:path h="1965128" w="2966230">
                <a:moveTo>
                  <a:pt x="0" y="0"/>
                </a:moveTo>
                <a:lnTo>
                  <a:pt x="2966230" y="0"/>
                </a:lnTo>
                <a:lnTo>
                  <a:pt x="2966230" y="1965128"/>
                </a:lnTo>
                <a:lnTo>
                  <a:pt x="0" y="1965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375440" y="2400068"/>
            <a:ext cx="3691034" cy="698066"/>
            <a:chOff x="0" y="0"/>
            <a:chExt cx="972124" cy="1838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2124" cy="183853"/>
            </a:xfrm>
            <a:custGeom>
              <a:avLst/>
              <a:gdLst/>
              <a:ahLst/>
              <a:cxnLst/>
              <a:rect r="r" b="b" t="t" l="l"/>
              <a:pathLst>
                <a:path h="183853" w="972124">
                  <a:moveTo>
                    <a:pt x="0" y="0"/>
                  </a:moveTo>
                  <a:lnTo>
                    <a:pt x="972124" y="0"/>
                  </a:lnTo>
                  <a:lnTo>
                    <a:pt x="972124" y="183853"/>
                  </a:lnTo>
                  <a:lnTo>
                    <a:pt x="0" y="183853"/>
                  </a:lnTo>
                  <a:close/>
                </a:path>
              </a:pathLst>
            </a:custGeom>
            <a:solidFill>
              <a:srgbClr val="01306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972124" cy="250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NYC TLC Trip Data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24945" y="2400068"/>
            <a:ext cx="3687614" cy="698066"/>
            <a:chOff x="0" y="0"/>
            <a:chExt cx="971223" cy="1838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71223" cy="183853"/>
            </a:xfrm>
            <a:custGeom>
              <a:avLst/>
              <a:gdLst/>
              <a:ahLst/>
              <a:cxnLst/>
              <a:rect r="r" b="b" t="t" l="l"/>
              <a:pathLst>
                <a:path h="183853" w="971223">
                  <a:moveTo>
                    <a:pt x="0" y="0"/>
                  </a:moveTo>
                  <a:lnTo>
                    <a:pt x="971223" y="0"/>
                  </a:lnTo>
                  <a:lnTo>
                    <a:pt x="971223" y="183853"/>
                  </a:lnTo>
                  <a:lnTo>
                    <a:pt x="0" y="183853"/>
                  </a:lnTo>
                  <a:close/>
                </a:path>
              </a:pathLst>
            </a:custGeom>
            <a:solidFill>
              <a:srgbClr val="01306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971223" cy="250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NYC TLC Location Data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400000">
            <a:off x="8291266" y="5652430"/>
            <a:ext cx="1673897" cy="351518"/>
          </a:xfrm>
          <a:custGeom>
            <a:avLst/>
            <a:gdLst/>
            <a:ahLst/>
            <a:cxnLst/>
            <a:rect r="r" b="b" t="t" l="l"/>
            <a:pathLst>
              <a:path h="351518" w="1673897">
                <a:moveTo>
                  <a:pt x="0" y="0"/>
                </a:moveTo>
                <a:lnTo>
                  <a:pt x="1673897" y="0"/>
                </a:lnTo>
                <a:lnTo>
                  <a:pt x="1673897" y="351518"/>
                </a:lnTo>
                <a:lnTo>
                  <a:pt x="0" y="3515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303423" y="4743344"/>
            <a:ext cx="7615198" cy="1084845"/>
            <a:chOff x="0" y="0"/>
            <a:chExt cx="2005649" cy="2857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05649" cy="285720"/>
            </a:xfrm>
            <a:custGeom>
              <a:avLst/>
              <a:gdLst/>
              <a:ahLst/>
              <a:cxnLst/>
              <a:rect r="r" b="b" t="t" l="l"/>
              <a:pathLst>
                <a:path h="285720" w="2005649">
                  <a:moveTo>
                    <a:pt x="0" y="0"/>
                  </a:moveTo>
                  <a:lnTo>
                    <a:pt x="2005649" y="0"/>
                  </a:lnTo>
                  <a:lnTo>
                    <a:pt x="2005649" y="285720"/>
                  </a:lnTo>
                  <a:lnTo>
                    <a:pt x="0" y="285720"/>
                  </a:lnTo>
                  <a:close/>
                </a:path>
              </a:pathLst>
            </a:custGeom>
            <a:solidFill>
              <a:srgbClr val="01306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2005649" cy="352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43"/>
                </a:lnSpc>
              </a:pPr>
              <a:r>
                <a:rPr lang="en-US" sz="23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 Cleaning</a:t>
              </a:r>
            </a:p>
            <a:p>
              <a:pPr algn="ctr">
                <a:lnSpc>
                  <a:spcPts val="3343"/>
                </a:lnSpc>
              </a:pPr>
              <a:r>
                <a:rPr lang="en-US" sz="23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(Duplicated Data, Missing Data, Anomaly Data)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848512"/>
            <a:ext cx="8729886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1"/>
              </a:lnSpc>
            </a:pPr>
            <a:r>
              <a:rPr lang="en-US" sz="5817" b="true">
                <a:solidFill>
                  <a:srgbClr val="0C3E80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73318" y="3031459"/>
            <a:ext cx="875407" cy="392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3"/>
              </a:lnSpc>
              <a:spcBef>
                <a:spcPct val="0"/>
              </a:spcBef>
            </a:pPr>
            <a:r>
              <a:rPr lang="en-US" sz="2188">
                <a:solidFill>
                  <a:srgbClr val="011327"/>
                </a:solidFill>
                <a:latin typeface="Poppins"/>
                <a:ea typeface="Poppins"/>
                <a:cs typeface="Poppins"/>
                <a:sym typeface="Poppins"/>
              </a:rPr>
              <a:t>Merge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282698" y="6788963"/>
            <a:ext cx="3691034" cy="2137370"/>
            <a:chOff x="0" y="0"/>
            <a:chExt cx="972124" cy="5629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72124" cy="562929"/>
            </a:xfrm>
            <a:custGeom>
              <a:avLst/>
              <a:gdLst/>
              <a:ahLst/>
              <a:cxnLst/>
              <a:rect r="r" b="b" t="t" l="l"/>
              <a:pathLst>
                <a:path h="562929" w="972124">
                  <a:moveTo>
                    <a:pt x="0" y="0"/>
                  </a:moveTo>
                  <a:lnTo>
                    <a:pt x="972124" y="0"/>
                  </a:lnTo>
                  <a:lnTo>
                    <a:pt x="972124" y="562929"/>
                  </a:lnTo>
                  <a:lnTo>
                    <a:pt x="0" y="562929"/>
                  </a:lnTo>
                  <a:close/>
                </a:path>
              </a:pathLst>
            </a:custGeom>
            <a:solidFill>
              <a:srgbClr val="01306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972124" cy="629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Completed Data</a:t>
              </a:r>
            </a:p>
            <a:p>
              <a:pPr algn="ctr">
                <a:lnSpc>
                  <a:spcPts val="3063"/>
                </a:lnSpc>
              </a:pPr>
            </a:p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Period : January 2023</a:t>
              </a:r>
            </a:p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Records : 62409 rows</a:t>
              </a:r>
            </a:p>
            <a:p>
              <a:pPr algn="ctr">
                <a:lnSpc>
                  <a:spcPts val="3063"/>
                </a:lnSpc>
              </a:pPr>
              <a:r>
                <a:rPr lang="en-US" sz="218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Features : 27 columns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17835427" y="9564963"/>
            <a:ext cx="0" cy="422525"/>
          </a:xfrm>
          <a:prstGeom prst="line">
            <a:avLst/>
          </a:prstGeom>
          <a:ln cap="flat" w="66675">
            <a:solidFill>
              <a:srgbClr val="FFC03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7429256" y="9564963"/>
            <a:ext cx="200521" cy="43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244"/>
              </a:lnSpc>
            </a:pPr>
            <a:r>
              <a:rPr lang="en-US" b="true" sz="2896" spc="2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7</a:t>
            </a:r>
          </a:p>
        </p:txBody>
      </p:sp>
      <p:sp>
        <p:nvSpPr>
          <p:cNvPr name="Freeform 22" id="22"/>
          <p:cNvSpPr/>
          <p:nvPr/>
        </p:nvSpPr>
        <p:spPr>
          <a:xfrm flipH="false" flipV="true" rot="-6212524">
            <a:off x="-1439817" y="7501185"/>
            <a:ext cx="3942056" cy="3338166"/>
          </a:xfrm>
          <a:custGeom>
            <a:avLst/>
            <a:gdLst/>
            <a:ahLst/>
            <a:cxnLst/>
            <a:rect r="r" b="b" t="t" l="l"/>
            <a:pathLst>
              <a:path h="3338166" w="3942056">
                <a:moveTo>
                  <a:pt x="0" y="3338167"/>
                </a:moveTo>
                <a:lnTo>
                  <a:pt x="3942056" y="3338167"/>
                </a:lnTo>
                <a:lnTo>
                  <a:pt x="3942056" y="0"/>
                </a:lnTo>
                <a:lnTo>
                  <a:pt x="0" y="0"/>
                </a:lnTo>
                <a:lnTo>
                  <a:pt x="0" y="3338167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109088" b="0"/>
            </a:stretch>
          </a:blipFill>
        </p:spPr>
      </p:sp>
      <p:sp>
        <p:nvSpPr>
          <p:cNvPr name="AutoShape 23" id="23"/>
          <p:cNvSpPr/>
          <p:nvPr/>
        </p:nvSpPr>
        <p:spPr>
          <a:xfrm flipV="true">
            <a:off x="957460" y="248473"/>
            <a:ext cx="0" cy="422525"/>
          </a:xfrm>
          <a:prstGeom prst="line">
            <a:avLst/>
          </a:prstGeom>
          <a:ln cap="flat" w="66675">
            <a:solidFill>
              <a:srgbClr val="01316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062038" y="364959"/>
            <a:ext cx="6410633" cy="30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6"/>
              </a:lnSpc>
            </a:pPr>
            <a:r>
              <a:rPr lang="en-US" b="true" sz="1996" spc="19">
                <a:solidFill>
                  <a:srgbClr val="000000">
                    <a:alpha val="50980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DAGtVwMFRLc</dc:identifier>
  <dcterms:modified xsi:type="dcterms:W3CDTF">2011-08-01T06:04:30Z</dcterms:modified>
  <cp:revision>1</cp:revision>
  <dc:title>Alfriando C Vean</dc:title>
</cp:coreProperties>
</file>